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0" r:id="rId5"/>
  </p:sldMasterIdLst>
  <p:notesMasterIdLst>
    <p:notesMasterId r:id="rId40"/>
  </p:notesMasterIdLst>
  <p:handoutMasterIdLst>
    <p:handoutMasterId r:id="rId41"/>
  </p:handoutMasterIdLst>
  <p:sldIdLst>
    <p:sldId id="326" r:id="rId6"/>
    <p:sldId id="465" r:id="rId7"/>
    <p:sldId id="512" r:id="rId8"/>
    <p:sldId id="532" r:id="rId9"/>
    <p:sldId id="533" r:id="rId10"/>
    <p:sldId id="582" r:id="rId11"/>
    <p:sldId id="535" r:id="rId12"/>
    <p:sldId id="583" r:id="rId13"/>
    <p:sldId id="537" r:id="rId14"/>
    <p:sldId id="538" r:id="rId15"/>
    <p:sldId id="541" r:id="rId16"/>
    <p:sldId id="585" r:id="rId17"/>
    <p:sldId id="586" r:id="rId18"/>
    <p:sldId id="584" r:id="rId19"/>
    <p:sldId id="542" r:id="rId20"/>
    <p:sldId id="543" r:id="rId21"/>
    <p:sldId id="544" r:id="rId22"/>
    <p:sldId id="545" r:id="rId23"/>
    <p:sldId id="546" r:id="rId24"/>
    <p:sldId id="547" r:id="rId25"/>
    <p:sldId id="550" r:id="rId26"/>
    <p:sldId id="551" r:id="rId27"/>
    <p:sldId id="552" r:id="rId28"/>
    <p:sldId id="587" r:id="rId29"/>
    <p:sldId id="553" r:id="rId30"/>
    <p:sldId id="554" r:id="rId31"/>
    <p:sldId id="555" r:id="rId32"/>
    <p:sldId id="556" r:id="rId33"/>
    <p:sldId id="557" r:id="rId34"/>
    <p:sldId id="569" r:id="rId35"/>
    <p:sldId id="570" r:id="rId36"/>
    <p:sldId id="576" r:id="rId37"/>
    <p:sldId id="577" r:id="rId38"/>
    <p:sldId id="470" r:id="rId3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bbring, Scott J" initials="HSJ" lastIdx="6" clrIdx="0">
    <p:extLst>
      <p:ext uri="{19B8F6BF-5375-455C-9EA6-DF929625EA0E}">
        <p15:presenceInfo xmlns:p15="http://schemas.microsoft.com/office/powerpoint/2012/main" userId="S-1-5-21-2000478354-1637723038-1606980848-132486" providerId="AD"/>
      </p:ext>
    </p:extLst>
  </p:cmAuthor>
  <p:cmAuthor id="2" name="Leary, Emili J" initials="LEJ" lastIdx="3" clrIdx="1">
    <p:extLst>
      <p:ext uri="{19B8F6BF-5375-455C-9EA6-DF929625EA0E}">
        <p15:presenceInfo xmlns:p15="http://schemas.microsoft.com/office/powerpoint/2012/main" userId="S-1-5-21-2000478354-1637723038-1606980848-182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6143D"/>
    <a:srgbClr val="FF00FF"/>
    <a:srgbClr val="003F5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0" autoAdjust="0"/>
    <p:restoredTop sz="90698" autoAdjust="0"/>
  </p:normalViewPr>
  <p:slideViewPr>
    <p:cSldViewPr snapToGrid="0" snapToObjects="1">
      <p:cViewPr varScale="1">
        <p:scale>
          <a:sx n="138" d="100"/>
          <a:sy n="138" d="100"/>
        </p:scale>
        <p:origin x="1320" y="102"/>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7841" cy="464821"/>
          </a:xfrm>
          <a:prstGeom prst="rect">
            <a:avLst/>
          </a:prstGeom>
        </p:spPr>
        <p:txBody>
          <a:bodyPr vert="horz" lIns="93447" tIns="46724" rIns="93447" bIns="46724" rtlCol="0"/>
          <a:lstStyle>
            <a:lvl1pPr algn="l">
              <a:defRPr sz="1200"/>
            </a:lvl1pPr>
          </a:lstStyle>
          <a:p>
            <a:endParaRPr lang="en-US" dirty="0"/>
          </a:p>
        </p:txBody>
      </p:sp>
      <p:sp>
        <p:nvSpPr>
          <p:cNvPr id="3" name="Date Placeholder 2"/>
          <p:cNvSpPr>
            <a:spLocks noGrp="1"/>
          </p:cNvSpPr>
          <p:nvPr>
            <p:ph type="dt" sz="quarter" idx="1"/>
          </p:nvPr>
        </p:nvSpPr>
        <p:spPr>
          <a:xfrm>
            <a:off x="3970941" y="2"/>
            <a:ext cx="3037841" cy="464821"/>
          </a:xfrm>
          <a:prstGeom prst="rect">
            <a:avLst/>
          </a:prstGeom>
        </p:spPr>
        <p:txBody>
          <a:bodyPr vert="horz" lIns="93447" tIns="46724" rIns="93447" bIns="46724" rtlCol="0"/>
          <a:lstStyle>
            <a:lvl1pPr algn="r">
              <a:defRPr sz="1200"/>
            </a:lvl1pPr>
          </a:lstStyle>
          <a:p>
            <a:fld id="{B8EAC573-55C2-4473-BE04-06A014A4CFDE}" type="datetimeFigureOut">
              <a:rPr lang="en-US" smtClean="0"/>
              <a:t>3/16/2023</a:t>
            </a:fld>
            <a:endParaRPr lang="en-US" dirty="0"/>
          </a:p>
        </p:txBody>
      </p:sp>
      <p:sp>
        <p:nvSpPr>
          <p:cNvPr id="4" name="Footer Placeholder 3"/>
          <p:cNvSpPr>
            <a:spLocks noGrp="1"/>
          </p:cNvSpPr>
          <p:nvPr>
            <p:ph type="ftr" sz="quarter" idx="2"/>
          </p:nvPr>
        </p:nvSpPr>
        <p:spPr>
          <a:xfrm>
            <a:off x="3" y="8829968"/>
            <a:ext cx="3037841" cy="464821"/>
          </a:xfrm>
          <a:prstGeom prst="rect">
            <a:avLst/>
          </a:prstGeom>
        </p:spPr>
        <p:txBody>
          <a:bodyPr vert="horz" lIns="93447" tIns="46724" rIns="93447" bIns="4672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1" y="8829968"/>
            <a:ext cx="3037841" cy="464821"/>
          </a:xfrm>
          <a:prstGeom prst="rect">
            <a:avLst/>
          </a:prstGeom>
        </p:spPr>
        <p:txBody>
          <a:bodyPr vert="horz" lIns="93447" tIns="46724" rIns="93447" bIns="46724" rtlCol="0" anchor="b"/>
          <a:lstStyle>
            <a:lvl1pPr algn="r">
              <a:defRPr sz="1200"/>
            </a:lvl1pPr>
          </a:lstStyle>
          <a:p>
            <a:fld id="{E2D24EA9-900F-4C30-9370-70D0F890CEF0}" type="slidenum">
              <a:rPr lang="en-US" smtClean="0"/>
              <a:t>‹#›</a:t>
            </a:fld>
            <a:endParaRPr lang="en-US" dirty="0"/>
          </a:p>
        </p:txBody>
      </p:sp>
    </p:spTree>
    <p:extLst>
      <p:ext uri="{BB962C8B-B14F-4D97-AF65-F5344CB8AC3E}">
        <p14:creationId xmlns:p14="http://schemas.microsoft.com/office/powerpoint/2010/main" val="2349549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7841" cy="464821"/>
          </a:xfrm>
          <a:prstGeom prst="rect">
            <a:avLst/>
          </a:prstGeom>
        </p:spPr>
        <p:txBody>
          <a:bodyPr vert="horz" lIns="93447" tIns="46724" rIns="93447" bIns="46724" rtlCol="0"/>
          <a:lstStyle>
            <a:lvl1pPr algn="l">
              <a:defRPr sz="1200"/>
            </a:lvl1pPr>
          </a:lstStyle>
          <a:p>
            <a:endParaRPr lang="en-US" dirty="0"/>
          </a:p>
        </p:txBody>
      </p:sp>
      <p:sp>
        <p:nvSpPr>
          <p:cNvPr id="3" name="Date Placeholder 2"/>
          <p:cNvSpPr>
            <a:spLocks noGrp="1"/>
          </p:cNvSpPr>
          <p:nvPr>
            <p:ph type="dt" idx="1"/>
          </p:nvPr>
        </p:nvSpPr>
        <p:spPr>
          <a:xfrm>
            <a:off x="3970941" y="2"/>
            <a:ext cx="3037841" cy="464821"/>
          </a:xfrm>
          <a:prstGeom prst="rect">
            <a:avLst/>
          </a:prstGeom>
        </p:spPr>
        <p:txBody>
          <a:bodyPr vert="horz" lIns="93447" tIns="46724" rIns="93447" bIns="46724" rtlCol="0"/>
          <a:lstStyle>
            <a:lvl1pPr algn="r">
              <a:defRPr sz="1200"/>
            </a:lvl1pPr>
          </a:lstStyle>
          <a:p>
            <a:fld id="{199AE285-9F59-4F3C-9FC7-2897AF065FFE}" type="datetimeFigureOut">
              <a:rPr lang="en-US" smtClean="0"/>
              <a:t>3/16/2023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447" tIns="46724" rIns="93447" bIns="46724" rtlCol="0" anchor="ctr"/>
          <a:lstStyle/>
          <a:p>
            <a:endParaRPr lang="en-US" dirty="0"/>
          </a:p>
        </p:txBody>
      </p:sp>
      <p:sp>
        <p:nvSpPr>
          <p:cNvPr id="5" name="Notes Placeholder 4"/>
          <p:cNvSpPr>
            <a:spLocks noGrp="1"/>
          </p:cNvSpPr>
          <p:nvPr>
            <p:ph type="body" sz="quarter" idx="3"/>
          </p:nvPr>
        </p:nvSpPr>
        <p:spPr>
          <a:xfrm>
            <a:off x="701041" y="4415792"/>
            <a:ext cx="5608320" cy="4183381"/>
          </a:xfrm>
          <a:prstGeom prst="rect">
            <a:avLst/>
          </a:prstGeom>
        </p:spPr>
        <p:txBody>
          <a:bodyPr vert="horz" lIns="93447" tIns="46724" rIns="93447" bIns="467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29968"/>
            <a:ext cx="3037841" cy="464821"/>
          </a:xfrm>
          <a:prstGeom prst="rect">
            <a:avLst/>
          </a:prstGeom>
        </p:spPr>
        <p:txBody>
          <a:bodyPr vert="horz" lIns="93447" tIns="46724" rIns="93447" bIns="4672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68"/>
            <a:ext cx="3037841" cy="464821"/>
          </a:xfrm>
          <a:prstGeom prst="rect">
            <a:avLst/>
          </a:prstGeom>
        </p:spPr>
        <p:txBody>
          <a:bodyPr vert="horz" lIns="93447" tIns="46724" rIns="93447" bIns="46724" rtlCol="0" anchor="b"/>
          <a:lstStyle>
            <a:lvl1pPr algn="r">
              <a:defRPr sz="1200"/>
            </a:lvl1pPr>
          </a:lstStyle>
          <a:p>
            <a:fld id="{6CF0F041-5FC8-4913-9017-1D48FB2E94D7}" type="slidenum">
              <a:rPr lang="en-US" smtClean="0"/>
              <a:t>‹#›</a:t>
            </a:fld>
            <a:endParaRPr lang="en-US" dirty="0"/>
          </a:p>
        </p:txBody>
      </p:sp>
    </p:spTree>
    <p:extLst>
      <p:ext uri="{BB962C8B-B14F-4D97-AF65-F5344CB8AC3E}">
        <p14:creationId xmlns:p14="http://schemas.microsoft.com/office/powerpoint/2010/main" val="28203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da.gov/medical-devices/ivd-regulatory-assistance/clinical-laboratory-improvement-amendments-clia"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cms.gov/regulations-and-guidance/legislation/clia/index.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da.gov/medical-devices/ivd-regulatory-assistance/clinical-laboratory-improvement-amendments-clia"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ms.gov/regulations-and-guidance/legislation/clia/index.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0F041-5FC8-4913-9017-1D48FB2E94D7}" type="slidenum">
              <a:rPr lang="en-US" smtClean="0"/>
              <a:t>1</a:t>
            </a:fld>
            <a:endParaRPr lang="en-US" dirty="0"/>
          </a:p>
        </p:txBody>
      </p:sp>
    </p:spTree>
    <p:extLst>
      <p:ext uri="{BB962C8B-B14F-4D97-AF65-F5344CB8AC3E}">
        <p14:creationId xmlns:p14="http://schemas.microsoft.com/office/powerpoint/2010/main" val="427632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8F091176-440D-9045-A30B-BEF1BEF6D711}" type="slidenum">
              <a:rPr lang="en-US" smtClean="0"/>
              <a:t>21</a:t>
            </a:fld>
            <a:endParaRPr lang="en-US" dirty="0"/>
          </a:p>
        </p:txBody>
      </p:sp>
    </p:spTree>
    <p:extLst>
      <p:ext uri="{BB962C8B-B14F-4D97-AF65-F5344CB8AC3E}">
        <p14:creationId xmlns:p14="http://schemas.microsoft.com/office/powerpoint/2010/main" val="2323973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8F091176-440D-9045-A30B-BEF1BEF6D711}" type="slidenum">
              <a:rPr lang="en-US" smtClean="0"/>
              <a:t>22</a:t>
            </a:fld>
            <a:endParaRPr lang="en-US" dirty="0"/>
          </a:p>
        </p:txBody>
      </p:sp>
    </p:spTree>
    <p:extLst>
      <p:ext uri="{BB962C8B-B14F-4D97-AF65-F5344CB8AC3E}">
        <p14:creationId xmlns:p14="http://schemas.microsoft.com/office/powerpoint/2010/main" val="63710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https://www.fda.gov/medical-devices/ivd-regulatory-assistance/clinical-laboratory-improvement-amendments-clia</a:t>
            </a:r>
            <a:endParaRPr lang="en-US" dirty="0" smtClean="0"/>
          </a:p>
          <a:p>
            <a:r>
              <a:rPr lang="en-US" dirty="0" smtClean="0">
                <a:hlinkClick r:id="rId4"/>
              </a:rPr>
              <a:t>https://www.cms.gov/regulations-and-guidance/legislation/clia/index.html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23</a:t>
            </a:fld>
            <a:endParaRPr lang="en-US" altLang="en-US"/>
          </a:p>
        </p:txBody>
      </p:sp>
    </p:spTree>
    <p:extLst>
      <p:ext uri="{BB962C8B-B14F-4D97-AF65-F5344CB8AC3E}">
        <p14:creationId xmlns:p14="http://schemas.microsoft.com/office/powerpoint/2010/main" val="6842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27</a:t>
            </a:fld>
            <a:endParaRPr lang="en-US" altLang="en-US"/>
          </a:p>
        </p:txBody>
      </p:sp>
    </p:spTree>
    <p:extLst>
      <p:ext uri="{BB962C8B-B14F-4D97-AF65-F5344CB8AC3E}">
        <p14:creationId xmlns:p14="http://schemas.microsoft.com/office/powerpoint/2010/main" val="188764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28</a:t>
            </a:fld>
            <a:endParaRPr lang="en-US" altLang="en-US"/>
          </a:p>
        </p:txBody>
      </p:sp>
    </p:spTree>
    <p:extLst>
      <p:ext uri="{BB962C8B-B14F-4D97-AF65-F5344CB8AC3E}">
        <p14:creationId xmlns:p14="http://schemas.microsoft.com/office/powerpoint/2010/main" val="351991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29</a:t>
            </a:fld>
            <a:endParaRPr lang="en-US" altLang="en-US"/>
          </a:p>
        </p:txBody>
      </p:sp>
    </p:spTree>
    <p:extLst>
      <p:ext uri="{BB962C8B-B14F-4D97-AF65-F5344CB8AC3E}">
        <p14:creationId xmlns:p14="http://schemas.microsoft.com/office/powerpoint/2010/main" val="2705887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0F041-5FC8-4913-9017-1D48FB2E94D7}" type="slidenum">
              <a:rPr lang="en-US" smtClean="0"/>
              <a:t>31</a:t>
            </a:fld>
            <a:endParaRPr lang="en-US" dirty="0"/>
          </a:p>
        </p:txBody>
      </p:sp>
    </p:spTree>
    <p:extLst>
      <p:ext uri="{BB962C8B-B14F-4D97-AF65-F5344CB8AC3E}">
        <p14:creationId xmlns:p14="http://schemas.microsoft.com/office/powerpoint/2010/main" val="199914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Admixed groups not shown</a:t>
            </a:r>
            <a:r>
              <a:rPr lang="en-US" baseline="0" dirty="0" smtClean="0"/>
              <a:t> on map</a:t>
            </a:r>
          </a:p>
          <a:p>
            <a:r>
              <a:rPr lang="en-US" baseline="0" dirty="0" smtClean="0"/>
              <a:t>Note – due to the large geographical areas covered by each group, a single group does not accurately represent the large amount of genetic diversity found in one region</a:t>
            </a:r>
            <a:endParaRPr lang="en-US" dirty="0"/>
          </a:p>
        </p:txBody>
      </p:sp>
      <p:sp>
        <p:nvSpPr>
          <p:cNvPr id="4" name="Slide Number Placeholder 3"/>
          <p:cNvSpPr>
            <a:spLocks noGrp="1"/>
          </p:cNvSpPr>
          <p:nvPr>
            <p:ph type="sldNum" sz="quarter" idx="10"/>
          </p:nvPr>
        </p:nvSpPr>
        <p:spPr/>
        <p:txBody>
          <a:bodyPr/>
          <a:lstStyle/>
          <a:p>
            <a:fld id="{6CF0F041-5FC8-4913-9017-1D48FB2E94D7}" type="slidenum">
              <a:rPr lang="en-US" smtClean="0"/>
              <a:t>32</a:t>
            </a:fld>
            <a:endParaRPr lang="en-US" dirty="0"/>
          </a:p>
        </p:txBody>
      </p:sp>
    </p:spTree>
    <p:extLst>
      <p:ext uri="{BB962C8B-B14F-4D97-AF65-F5344CB8AC3E}">
        <p14:creationId xmlns:p14="http://schemas.microsoft.com/office/powerpoint/2010/main" val="461227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COAG trial</a:t>
            </a:r>
            <a:endParaRPr lang="en-US" dirty="0"/>
          </a:p>
        </p:txBody>
      </p:sp>
      <p:sp>
        <p:nvSpPr>
          <p:cNvPr id="4" name="Slide Number Placeholder 3"/>
          <p:cNvSpPr>
            <a:spLocks noGrp="1"/>
          </p:cNvSpPr>
          <p:nvPr>
            <p:ph type="sldNum" sz="quarter" idx="10"/>
          </p:nvPr>
        </p:nvSpPr>
        <p:spPr/>
        <p:txBody>
          <a:bodyPr/>
          <a:lstStyle/>
          <a:p>
            <a:fld id="{6CF0F041-5FC8-4913-9017-1D48FB2E94D7}" type="slidenum">
              <a:rPr lang="en-US" smtClean="0"/>
              <a:t>33</a:t>
            </a:fld>
            <a:endParaRPr lang="en-US" dirty="0"/>
          </a:p>
        </p:txBody>
      </p:sp>
    </p:spTree>
    <p:extLst>
      <p:ext uri="{BB962C8B-B14F-4D97-AF65-F5344CB8AC3E}">
        <p14:creationId xmlns:p14="http://schemas.microsoft.com/office/powerpoint/2010/main" val="149295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6</a:t>
            </a:fld>
            <a:endParaRPr lang="en-US" altLang="en-US"/>
          </a:p>
        </p:txBody>
      </p:sp>
    </p:spTree>
    <p:extLst>
      <p:ext uri="{BB962C8B-B14F-4D97-AF65-F5344CB8AC3E}">
        <p14:creationId xmlns:p14="http://schemas.microsoft.com/office/powerpoint/2010/main" val="32023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7</a:t>
            </a:fld>
            <a:endParaRPr lang="en-US" altLang="en-US"/>
          </a:p>
        </p:txBody>
      </p:sp>
    </p:spTree>
    <p:extLst>
      <p:ext uri="{BB962C8B-B14F-4D97-AF65-F5344CB8AC3E}">
        <p14:creationId xmlns:p14="http://schemas.microsoft.com/office/powerpoint/2010/main" val="19201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Verbalize</a:t>
            </a:r>
            <a:r>
              <a:rPr lang="en-US" dirty="0" smtClean="0"/>
              <a:t>:</a:t>
            </a:r>
            <a:r>
              <a:rPr lang="en-US" baseline="0" dirty="0" smtClean="0"/>
              <a:t> Note we can only identify a change if we know to look for it in the DNA. Most price-friendly PGx is genotyping, which is usually sufficient for PGx. </a:t>
            </a:r>
          </a:p>
          <a:p>
            <a:endParaRPr lang="en-US" baseline="0" dirty="0" smtClean="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8</a:t>
            </a:fld>
            <a:endParaRPr lang="en-US" altLang="en-US"/>
          </a:p>
        </p:txBody>
      </p:sp>
    </p:spTree>
    <p:extLst>
      <p:ext uri="{BB962C8B-B14F-4D97-AF65-F5344CB8AC3E}">
        <p14:creationId xmlns:p14="http://schemas.microsoft.com/office/powerpoint/2010/main" val="35160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9</a:t>
            </a:fld>
            <a:endParaRPr lang="en-US" altLang="en-US"/>
          </a:p>
        </p:txBody>
      </p:sp>
    </p:spTree>
    <p:extLst>
      <p:ext uri="{BB962C8B-B14F-4D97-AF65-F5344CB8AC3E}">
        <p14:creationId xmlns:p14="http://schemas.microsoft.com/office/powerpoint/2010/main" val="385580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10</a:t>
            </a:fld>
            <a:endParaRPr lang="en-US" altLang="en-US"/>
          </a:p>
        </p:txBody>
      </p:sp>
    </p:spTree>
    <p:extLst>
      <p:ext uri="{BB962C8B-B14F-4D97-AF65-F5344CB8AC3E}">
        <p14:creationId xmlns:p14="http://schemas.microsoft.com/office/powerpoint/2010/main" val="377078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15</a:t>
            </a:fld>
            <a:endParaRPr lang="en-US" altLang="en-US"/>
          </a:p>
        </p:txBody>
      </p:sp>
    </p:spTree>
    <p:extLst>
      <p:ext uri="{BB962C8B-B14F-4D97-AF65-F5344CB8AC3E}">
        <p14:creationId xmlns:p14="http://schemas.microsoft.com/office/powerpoint/2010/main" val="178178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https://www.fda.gov/medical-devices/ivd-regulatory-assistance/clinical-laboratory-improvement-amendments-clia</a:t>
            </a:r>
            <a:endParaRPr lang="en-US" dirty="0" smtClean="0"/>
          </a:p>
          <a:p>
            <a:r>
              <a:rPr lang="en-US" dirty="0" smtClean="0">
                <a:hlinkClick r:id="rId4"/>
              </a:rPr>
              <a:t>https://www.cms.gov/regulations-and-guidance/legislation/clia/index.html</a:t>
            </a:r>
            <a:endParaRPr lang="en-US" dirty="0" smtClean="0"/>
          </a:p>
        </p:txBody>
      </p:sp>
      <p:sp>
        <p:nvSpPr>
          <p:cNvPr id="4" name="Slide Number Placeholder 3"/>
          <p:cNvSpPr>
            <a:spLocks noGrp="1"/>
          </p:cNvSpPr>
          <p:nvPr>
            <p:ph type="sldNum" sz="quarter" idx="10"/>
          </p:nvPr>
        </p:nvSpPr>
        <p:spPr/>
        <p:txBody>
          <a:bodyPr/>
          <a:lstStyle/>
          <a:p>
            <a:fld id="{79C4498E-DA5F-4653-BAE7-7CD127D2F160}" type="slidenum">
              <a:rPr lang="en-US" altLang="en-US" smtClean="0"/>
              <a:pPr/>
              <a:t>16</a:t>
            </a:fld>
            <a:endParaRPr lang="en-US" altLang="en-US"/>
          </a:p>
        </p:txBody>
      </p:sp>
    </p:spTree>
    <p:extLst>
      <p:ext uri="{BB962C8B-B14F-4D97-AF65-F5344CB8AC3E}">
        <p14:creationId xmlns:p14="http://schemas.microsoft.com/office/powerpoint/2010/main" val="371979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91176-440D-9045-A30B-BEF1BEF6D711}" type="slidenum">
              <a:rPr lang="en-US" smtClean="0"/>
              <a:t>20</a:t>
            </a:fld>
            <a:endParaRPr lang="en-US" dirty="0"/>
          </a:p>
        </p:txBody>
      </p:sp>
    </p:spTree>
    <p:extLst>
      <p:ext uri="{BB962C8B-B14F-4D97-AF65-F5344CB8AC3E}">
        <p14:creationId xmlns:p14="http://schemas.microsoft.com/office/powerpoint/2010/main" val="120434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B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8DE878-974B-3B4D-8026-60160F509A2E}"/>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9" name="Picture 8">
            <a:extLst>
              <a:ext uri="{FF2B5EF4-FFF2-40B4-BE49-F238E27FC236}">
                <a16:creationId xmlns:a16="http://schemas.microsoft.com/office/drawing/2014/main" id="{44DD7B0C-3CE6-8549-B4D5-E70E87920E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1347196"/>
            <a:ext cx="9144000" cy="3796304"/>
          </a:xfrm>
          <a:prstGeom prst="rect">
            <a:avLst/>
          </a:prstGeom>
        </p:spPr>
      </p:pic>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10" name="Straight Connector 9">
            <a:extLst>
              <a:ext uri="{FF2B5EF4-FFF2-40B4-BE49-F238E27FC236}">
                <a16:creationId xmlns:a16="http://schemas.microsoft.com/office/drawing/2014/main" id="{3068174B-661D-8E41-BC1C-AAF776E2B30E}"/>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09C280D4-F960-DB41-9A86-B3D2BCEF9024}"/>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2" name="Subtitle 2">
            <a:extLst>
              <a:ext uri="{FF2B5EF4-FFF2-40B4-BE49-F238E27FC236}">
                <a16:creationId xmlns:a16="http://schemas.microsoft.com/office/drawing/2014/main" id="{0A2D1994-CF0D-1B45-916E-13394E29E91F}"/>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413089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20E7C8-268E-5646-A084-408B5923EFA5}"/>
              </a:ext>
            </a:extLst>
          </p:cNvPr>
          <p:cNvSpPr/>
          <p:nvPr userDrawn="1"/>
        </p:nvSpPr>
        <p:spPr>
          <a:xfrm>
            <a:off x="0" y="1"/>
            <a:ext cx="9144000" cy="4594424"/>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0" name="Picture 9">
            <a:extLst>
              <a:ext uri="{FF2B5EF4-FFF2-40B4-BE49-F238E27FC236}">
                <a16:creationId xmlns:a16="http://schemas.microsoft.com/office/drawing/2014/main" id="{72CA8ED3-0B71-D54B-804A-38F0DBA72BB4}"/>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95581" y="3863389"/>
            <a:ext cx="1097643" cy="1097643"/>
          </a:xfrm>
          <a:prstGeom prst="rect">
            <a:avLst/>
          </a:prstGeom>
        </p:spPr>
      </p:pic>
      <p:sp>
        <p:nvSpPr>
          <p:cNvPr id="11" name="TextBox 10">
            <a:extLst>
              <a:ext uri="{FF2B5EF4-FFF2-40B4-BE49-F238E27FC236}">
                <a16:creationId xmlns:a16="http://schemas.microsoft.com/office/drawing/2014/main" id="{BD9D781E-52B9-9741-A038-5B0BC2AB3C9D}"/>
              </a:ext>
            </a:extLst>
          </p:cNvPr>
          <p:cNvSpPr txBox="1"/>
          <p:nvPr userDrawn="1"/>
        </p:nvSpPr>
        <p:spPr>
          <a:xfrm>
            <a:off x="293915" y="4756402"/>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DDDDD">
                    <a:lumMod val="50000"/>
                  </a:srgbClr>
                </a:solidFill>
                <a:effectLst/>
                <a:uLnTx/>
                <a:uFillTx/>
                <a:latin typeface="Calibri" panose="020F0502020204030204"/>
                <a:ea typeface="+mn-ea"/>
                <a:cs typeface="+mn-cs"/>
              </a:rPr>
              <a:t>Marshfield Clinic Health System</a:t>
            </a:r>
          </a:p>
        </p:txBody>
      </p:sp>
      <p:cxnSp>
        <p:nvCxnSpPr>
          <p:cNvPr id="8" name="Straight Connector 7">
            <a:extLst>
              <a:ext uri="{FF2B5EF4-FFF2-40B4-BE49-F238E27FC236}">
                <a16:creationId xmlns:a16="http://schemas.microsoft.com/office/drawing/2014/main" id="{70BDF885-255C-7548-8FA4-8CF3EED7C35A}"/>
              </a:ext>
            </a:extLst>
          </p:cNvPr>
          <p:cNvCxnSpPr>
            <a:cxnSpLocks/>
          </p:cNvCxnSpPr>
          <p:nvPr userDrawn="1"/>
        </p:nvCxnSpPr>
        <p:spPr>
          <a:xfrm>
            <a:off x="523276" y="1284573"/>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F4770285-8D55-B049-B9E1-686D8EE83000}"/>
              </a:ext>
            </a:extLst>
          </p:cNvPr>
          <p:cNvSpPr>
            <a:spLocks noGrp="1"/>
          </p:cNvSpPr>
          <p:nvPr>
            <p:ph type="ctrTitle"/>
          </p:nvPr>
        </p:nvSpPr>
        <p:spPr>
          <a:xfrm>
            <a:off x="654099" y="1293803"/>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8" name="Subtitle 2">
            <a:extLst>
              <a:ext uri="{FF2B5EF4-FFF2-40B4-BE49-F238E27FC236}">
                <a16:creationId xmlns:a16="http://schemas.microsoft.com/office/drawing/2014/main" id="{56862166-FE5F-304C-A9B2-2EF32BBAED98}"/>
              </a:ext>
            </a:extLst>
          </p:cNvPr>
          <p:cNvSpPr>
            <a:spLocks noGrp="1"/>
          </p:cNvSpPr>
          <p:nvPr>
            <p:ph type="subTitle" idx="1"/>
          </p:nvPr>
        </p:nvSpPr>
        <p:spPr>
          <a:xfrm>
            <a:off x="654100" y="1650854"/>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237772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44900C8-D8E6-F54A-8828-6CE6C476CF0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14" y="783207"/>
            <a:ext cx="9585714" cy="4360294"/>
          </a:xfrm>
          <a:prstGeom prst="rect">
            <a:avLst/>
          </a:prstGeom>
        </p:spPr>
      </p:pic>
      <p:sp>
        <p:nvSpPr>
          <p:cNvPr id="14" name="Rectangle 13">
            <a:extLst>
              <a:ext uri="{FF2B5EF4-FFF2-40B4-BE49-F238E27FC236}">
                <a16:creationId xmlns:a16="http://schemas.microsoft.com/office/drawing/2014/main" id="{DB65F827-94CC-7942-BE4B-4D15EB952FEA}"/>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5" name="Straight Connector 14">
            <a:extLst>
              <a:ext uri="{FF2B5EF4-FFF2-40B4-BE49-F238E27FC236}">
                <a16:creationId xmlns:a16="http://schemas.microsoft.com/office/drawing/2014/main" id="{06793200-7253-C949-A6FB-62116ED3304B}"/>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B1BA236F-4EEE-D942-9130-DC19F4AAEA87}"/>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23" name="Subtitle 2">
            <a:extLst>
              <a:ext uri="{FF2B5EF4-FFF2-40B4-BE49-F238E27FC236}">
                <a16:creationId xmlns:a16="http://schemas.microsoft.com/office/drawing/2014/main" id="{4A7BA9D2-BF94-DF4E-80CD-705ABB5B1D7F}"/>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
        <p:nvSpPr>
          <p:cNvPr id="21" name="Content Placeholder 2">
            <a:extLst>
              <a:ext uri="{FF2B5EF4-FFF2-40B4-BE49-F238E27FC236}">
                <a16:creationId xmlns:a16="http://schemas.microsoft.com/office/drawing/2014/main" id="{AAA1464B-88B2-EF49-9BD5-C3AE33DBB3D8}"/>
              </a:ext>
            </a:extLst>
          </p:cNvPr>
          <p:cNvSpPr>
            <a:spLocks noGrp="1"/>
          </p:cNvSpPr>
          <p:nvPr>
            <p:ph idx="12" hasCustomPrompt="1"/>
          </p:nvPr>
        </p:nvSpPr>
        <p:spPr>
          <a:xfrm>
            <a:off x="675509" y="1652780"/>
            <a:ext cx="3456653" cy="2210609"/>
          </a:xfrm>
          <a:prstGeom prst="rect">
            <a:avLst/>
          </a:prstGeom>
          <a:ln>
            <a:noFill/>
          </a:ln>
        </p:spPr>
        <p:txBody>
          <a:bodyPr lIns="0" tIns="0" rIns="0" bIns="0">
            <a:noAutofit/>
          </a:bodyPr>
          <a:lstStyle>
            <a:lvl1pPr marL="0" indent="0" algn="l">
              <a:spcBef>
                <a:spcPts val="0"/>
              </a:spcBef>
              <a:spcAft>
                <a:spcPts val="0"/>
              </a:spcAft>
              <a:buFontTx/>
              <a:buNone/>
              <a:defRPr sz="1650" b="0" i="0" spc="0" baseline="0">
                <a:solidFill>
                  <a:schemeClr val="tx1">
                    <a:lumMod val="65000"/>
                    <a:lumOff val="35000"/>
                  </a:schemeClr>
                </a:solidFill>
                <a:latin typeface="Verdana Regular"/>
              </a:defRPr>
            </a:lvl1pPr>
            <a:lvl2pPr marL="742931" indent="-285743">
              <a:spcBef>
                <a:spcPts val="0"/>
              </a:spcBef>
              <a:buFont typeface="Arial" panose="020B0604020202020204" pitchFamily="34" charset="0"/>
              <a:buChar char="•"/>
              <a:defRPr sz="2700" spc="0" baseline="0">
                <a:solidFill>
                  <a:schemeClr val="bg1"/>
                </a:solidFill>
              </a:defRPr>
            </a:lvl2pPr>
            <a:lvl3pPr>
              <a:spcBef>
                <a:spcPts val="0"/>
              </a:spcBef>
              <a:defRPr sz="2100" spc="0" baseline="0">
                <a:solidFill>
                  <a:schemeClr val="bg1"/>
                </a:solidFill>
              </a:defRPr>
            </a:lvl3pPr>
            <a:lvl4pPr marL="0" indent="0" defTabSz="459486">
              <a:spcBef>
                <a:spcPts val="0"/>
              </a:spcBef>
              <a:spcAft>
                <a:spcPts val="0"/>
              </a:spcAft>
              <a:buFontTx/>
              <a:buNone/>
              <a:defRPr sz="1800" spc="0" baseline="0">
                <a:solidFill>
                  <a:schemeClr val="bg1"/>
                </a:solidFill>
              </a:defRPr>
            </a:lvl4pPr>
            <a:lvl5pPr indent="0">
              <a:spcBef>
                <a:spcPts val="0"/>
              </a:spcBef>
              <a:defRPr sz="1800" spc="0" baseline="0">
                <a:solidFill>
                  <a:schemeClr val="bg1"/>
                </a:solidFill>
              </a:defRPr>
            </a:lvl5pPr>
          </a:lstStyle>
          <a:p>
            <a:pPr lvl="0"/>
            <a:r>
              <a:rPr lang="en-US" dirty="0"/>
              <a:t>Body Copy </a:t>
            </a:r>
          </a:p>
        </p:txBody>
      </p:sp>
      <p:pic>
        <p:nvPicPr>
          <p:cNvPr id="18" name="Picture 17">
            <a:extLst>
              <a:ext uri="{FF2B5EF4-FFF2-40B4-BE49-F238E27FC236}">
                <a16:creationId xmlns:a16="http://schemas.microsoft.com/office/drawing/2014/main" id="{41483F52-39A6-F54E-9284-F1AF9C877544}"/>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19" name="TextBox 18">
            <a:extLst>
              <a:ext uri="{FF2B5EF4-FFF2-40B4-BE49-F238E27FC236}">
                <a16:creationId xmlns:a16="http://schemas.microsoft.com/office/drawing/2014/main" id="{935A1994-9C4A-224C-BEC6-F93D9A0384BF}"/>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3849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B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8DE878-974B-3B4D-8026-60160F509A2E}"/>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10" name="Straight Connector 9">
            <a:extLst>
              <a:ext uri="{FF2B5EF4-FFF2-40B4-BE49-F238E27FC236}">
                <a16:creationId xmlns:a16="http://schemas.microsoft.com/office/drawing/2014/main" id="{3068174B-661D-8E41-BC1C-AAF776E2B30E}"/>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09C280D4-F960-DB41-9A86-B3D2BCEF9024}"/>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2" name="Subtitle 2">
            <a:extLst>
              <a:ext uri="{FF2B5EF4-FFF2-40B4-BE49-F238E27FC236}">
                <a16:creationId xmlns:a16="http://schemas.microsoft.com/office/drawing/2014/main" id="{0A2D1994-CF0D-1B45-916E-13394E29E91F}"/>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
        <p:nvSpPr>
          <p:cNvPr id="15" name="Text Placeholder 3">
            <a:extLst>
              <a:ext uri="{FF2B5EF4-FFF2-40B4-BE49-F238E27FC236}">
                <a16:creationId xmlns:a16="http://schemas.microsoft.com/office/drawing/2014/main" id="{884619E6-A933-D94A-9129-6ADCD91916F4}"/>
              </a:ext>
            </a:extLst>
          </p:cNvPr>
          <p:cNvSpPr>
            <a:spLocks noGrp="1"/>
          </p:cNvSpPr>
          <p:nvPr>
            <p:ph type="body" sz="quarter" idx="12"/>
          </p:nvPr>
        </p:nvSpPr>
        <p:spPr>
          <a:xfrm>
            <a:off x="654099" y="1637126"/>
            <a:ext cx="8077853" cy="2702850"/>
          </a:xfrm>
          <a:prstGeom prst="rect">
            <a:avLst/>
          </a:prstGeom>
        </p:spPr>
        <p:txBody>
          <a:bodyPr/>
          <a:lstStyle>
            <a:lvl1pPr algn="l">
              <a:defRPr sz="2100" b="0" i="0">
                <a:latin typeface="Verdana Regular"/>
              </a:defRPr>
            </a:lvl1pPr>
            <a:lvl2pPr algn="l">
              <a:defRPr sz="1800" b="0" i="0">
                <a:latin typeface="Verdana Regular"/>
              </a:defRPr>
            </a:lvl2pPr>
            <a:lvl3pPr algn="l">
              <a:defRPr b="0" i="0">
                <a:latin typeface="Verdana Regular"/>
              </a:defRPr>
            </a:lvl3pPr>
            <a:lvl4pPr algn="l">
              <a:defRPr b="0" i="0">
                <a:latin typeface="Verdana Regular"/>
              </a:defRPr>
            </a:lvl4pPr>
            <a:lvl5pPr algn="l">
              <a:defRPr b="0" i="0">
                <a:latin typeface="Verdana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35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E0FE59-7EDD-164E-A8FE-855393CE8AA8}"/>
              </a:ext>
            </a:extLst>
          </p:cNvPr>
          <p:cNvSpPr/>
          <p:nvPr userDrawn="1"/>
        </p:nvSpPr>
        <p:spPr>
          <a:xfrm>
            <a:off x="0" y="4584334"/>
            <a:ext cx="9144000" cy="559166"/>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5" name="Picture 4">
            <a:extLst>
              <a:ext uri="{FF2B5EF4-FFF2-40B4-BE49-F238E27FC236}">
                <a16:creationId xmlns:a16="http://schemas.microsoft.com/office/drawing/2014/main" id="{30823AF3-3A48-6A4F-AFCD-D2AB44EE577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95581" y="3863389"/>
            <a:ext cx="1097643" cy="1097643"/>
          </a:xfrm>
          <a:prstGeom prst="rect">
            <a:avLst/>
          </a:prstGeom>
        </p:spPr>
      </p:pic>
      <p:sp>
        <p:nvSpPr>
          <p:cNvPr id="7" name="TextBox 6">
            <a:extLst>
              <a:ext uri="{FF2B5EF4-FFF2-40B4-BE49-F238E27FC236}">
                <a16:creationId xmlns:a16="http://schemas.microsoft.com/office/drawing/2014/main" id="{3FBD224C-2CD6-D043-93E1-0081AA1943D7}"/>
              </a:ext>
            </a:extLst>
          </p:cNvPr>
          <p:cNvSpPr txBox="1"/>
          <p:nvPr userDrawn="1"/>
        </p:nvSpPr>
        <p:spPr>
          <a:xfrm>
            <a:off x="293915" y="4756402"/>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
        <p:nvSpPr>
          <p:cNvPr id="10" name="Title 1">
            <a:extLst>
              <a:ext uri="{FF2B5EF4-FFF2-40B4-BE49-F238E27FC236}">
                <a16:creationId xmlns:a16="http://schemas.microsoft.com/office/drawing/2014/main" id="{21552D93-E50F-8646-8CE3-EDA5F617A9A0}"/>
              </a:ext>
            </a:extLst>
          </p:cNvPr>
          <p:cNvSpPr>
            <a:spLocks noGrp="1"/>
          </p:cNvSpPr>
          <p:nvPr>
            <p:ph type="title"/>
          </p:nvPr>
        </p:nvSpPr>
        <p:spPr>
          <a:xfrm>
            <a:off x="387173" y="406594"/>
            <a:ext cx="8077853" cy="533490"/>
          </a:xfrm>
          <a:prstGeom prst="rect">
            <a:avLst/>
          </a:prstGeom>
        </p:spPr>
        <p:txBody>
          <a:bodyPr>
            <a:normAutofit/>
          </a:bodyPr>
          <a:lstStyle>
            <a:lvl1pPr algn="l">
              <a:defRPr sz="2250"/>
            </a:lvl1pPr>
          </a:lstStyle>
          <a:p>
            <a:r>
              <a:rPr lang="en-US" dirty="0"/>
              <a:t>Click to edit Master title style</a:t>
            </a:r>
          </a:p>
        </p:txBody>
      </p:sp>
      <p:sp>
        <p:nvSpPr>
          <p:cNvPr id="11" name="Text Placeholder 3">
            <a:extLst>
              <a:ext uri="{FF2B5EF4-FFF2-40B4-BE49-F238E27FC236}">
                <a16:creationId xmlns:a16="http://schemas.microsoft.com/office/drawing/2014/main" id="{3781D85F-91EE-C142-8E0B-2FDDC05BC092}"/>
              </a:ext>
            </a:extLst>
          </p:cNvPr>
          <p:cNvSpPr>
            <a:spLocks noGrp="1"/>
          </p:cNvSpPr>
          <p:nvPr>
            <p:ph type="body" sz="quarter" idx="12"/>
          </p:nvPr>
        </p:nvSpPr>
        <p:spPr>
          <a:xfrm>
            <a:off x="387174" y="851868"/>
            <a:ext cx="8077853" cy="2702850"/>
          </a:xfrm>
          <a:prstGeom prst="rect">
            <a:avLst/>
          </a:prstGeom>
        </p:spPr>
        <p:txBody>
          <a:bodyPr/>
          <a:lstStyle>
            <a:lvl1pPr algn="l">
              <a:defRPr sz="2100" b="0" i="0">
                <a:latin typeface="Verdana Regular"/>
              </a:defRPr>
            </a:lvl1pPr>
            <a:lvl2pPr algn="l">
              <a:defRPr sz="1800" b="0" i="0">
                <a:latin typeface="Verdana Regular"/>
              </a:defRPr>
            </a:lvl2pPr>
            <a:lvl3pPr algn="l">
              <a:defRPr b="0" i="0">
                <a:latin typeface="Verdana Regular"/>
              </a:defRPr>
            </a:lvl3pPr>
            <a:lvl4pPr algn="l">
              <a:defRPr b="0" i="0">
                <a:latin typeface="Verdana Regular"/>
              </a:defRPr>
            </a:lvl4pPr>
            <a:lvl5pPr algn="l">
              <a:defRPr b="0" i="0">
                <a:latin typeface="Verdana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461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967C72-BCC1-D64A-8D9E-CDCB489801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8268" y="4714876"/>
            <a:ext cx="3324225" cy="285750"/>
          </a:xfrm>
          <a:prstGeom prst="rect">
            <a:avLst/>
          </a:prstGeom>
        </p:spPr>
      </p:pic>
      <p:sp>
        <p:nvSpPr>
          <p:cNvPr id="5" name="Title 1">
            <a:extLst>
              <a:ext uri="{FF2B5EF4-FFF2-40B4-BE49-F238E27FC236}">
                <a16:creationId xmlns:a16="http://schemas.microsoft.com/office/drawing/2014/main" id="{AC6FDB31-3A5E-2149-A8BD-57094C5318F5}"/>
              </a:ext>
            </a:extLst>
          </p:cNvPr>
          <p:cNvSpPr>
            <a:spLocks noGrp="1"/>
          </p:cNvSpPr>
          <p:nvPr>
            <p:ph type="title"/>
          </p:nvPr>
        </p:nvSpPr>
        <p:spPr>
          <a:xfrm>
            <a:off x="387173" y="406594"/>
            <a:ext cx="8077853" cy="533490"/>
          </a:xfrm>
          <a:prstGeom prst="rect">
            <a:avLst/>
          </a:prstGeom>
        </p:spPr>
        <p:txBody>
          <a:bodyPr>
            <a:normAutofit/>
          </a:bodyPr>
          <a:lstStyle>
            <a:lvl1pPr algn="l">
              <a:defRPr sz="2250"/>
            </a:lvl1pPr>
          </a:lstStyle>
          <a:p>
            <a:r>
              <a:rPr lang="en-US" dirty="0"/>
              <a:t>Click to edit Master title style</a:t>
            </a:r>
          </a:p>
        </p:txBody>
      </p:sp>
      <p:sp>
        <p:nvSpPr>
          <p:cNvPr id="8" name="Text Placeholder 3">
            <a:extLst>
              <a:ext uri="{FF2B5EF4-FFF2-40B4-BE49-F238E27FC236}">
                <a16:creationId xmlns:a16="http://schemas.microsoft.com/office/drawing/2014/main" id="{2DFEF72D-C4F0-7240-9C30-57FD8D6A4A08}"/>
              </a:ext>
            </a:extLst>
          </p:cNvPr>
          <p:cNvSpPr>
            <a:spLocks noGrp="1"/>
          </p:cNvSpPr>
          <p:nvPr>
            <p:ph type="body" sz="quarter" idx="12"/>
          </p:nvPr>
        </p:nvSpPr>
        <p:spPr>
          <a:xfrm>
            <a:off x="387172" y="960256"/>
            <a:ext cx="8077853" cy="2702850"/>
          </a:xfrm>
          <a:prstGeom prst="rect">
            <a:avLst/>
          </a:prstGeom>
        </p:spPr>
        <p:txBody>
          <a:bodyPr/>
          <a:lstStyle>
            <a:lvl1pPr algn="l">
              <a:defRPr sz="2100" b="0" i="0">
                <a:latin typeface="Verdana Regular"/>
              </a:defRPr>
            </a:lvl1pPr>
            <a:lvl2pPr algn="l">
              <a:defRPr sz="1800" b="0" i="0">
                <a:latin typeface="Verdana Regular"/>
              </a:defRPr>
            </a:lvl2pPr>
            <a:lvl3pPr algn="l">
              <a:defRPr b="0" i="0">
                <a:latin typeface="Verdana Regular"/>
              </a:defRPr>
            </a:lvl3pPr>
            <a:lvl4pPr algn="l">
              <a:defRPr b="0" i="0">
                <a:latin typeface="Verdana Regular"/>
              </a:defRPr>
            </a:lvl4pPr>
            <a:lvl5pPr algn="l">
              <a:defRPr b="0" i="0">
                <a:latin typeface="Verdana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050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29185-2FF6-C94D-AEA4-FC7BDCBA216A}"/>
              </a:ext>
            </a:extLst>
          </p:cNvPr>
          <p:cNvSpPr/>
          <p:nvPr userDrawn="1"/>
        </p:nvSpPr>
        <p:spPr>
          <a:xfrm>
            <a:off x="0" y="0"/>
            <a:ext cx="9144000" cy="4584334"/>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6" name="Picture 5">
            <a:extLst>
              <a:ext uri="{FF2B5EF4-FFF2-40B4-BE49-F238E27FC236}">
                <a16:creationId xmlns:a16="http://schemas.microsoft.com/office/drawing/2014/main" id="{D709C4AC-7639-FD4D-B7FC-34C50305E144}"/>
              </a:ext>
            </a:extLst>
          </p:cNvPr>
          <p:cNvPicPr>
            <a:picLocks noChangeAspect="1"/>
          </p:cNvPicPr>
          <p:nvPr userDrawn="1"/>
        </p:nvPicPr>
        <p:blipFill rotWithShape="1">
          <a:blip r:embed="rId2" cstate="email">
            <a:alphaModFix amt="27000"/>
            <a:extLst>
              <a:ext uri="{28A0092B-C50C-407E-A947-70E740481C1C}">
                <a14:useLocalDpi xmlns:a14="http://schemas.microsoft.com/office/drawing/2010/main"/>
              </a:ext>
            </a:extLst>
          </a:blip>
          <a:srcRect/>
          <a:stretch/>
        </p:blipFill>
        <p:spPr>
          <a:xfrm>
            <a:off x="1" y="942975"/>
            <a:ext cx="1793099" cy="3641358"/>
          </a:xfrm>
          <a:prstGeom prst="rect">
            <a:avLst/>
          </a:prstGeom>
        </p:spPr>
      </p:pic>
      <p:pic>
        <p:nvPicPr>
          <p:cNvPr id="4" name="Picture 3">
            <a:extLst>
              <a:ext uri="{FF2B5EF4-FFF2-40B4-BE49-F238E27FC236}">
                <a16:creationId xmlns:a16="http://schemas.microsoft.com/office/drawing/2014/main" id="{CBFD9D7C-193F-C94F-8EA0-38175BB0EDEA}"/>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195581" y="3863389"/>
            <a:ext cx="1097643" cy="1097643"/>
          </a:xfrm>
          <a:prstGeom prst="rect">
            <a:avLst/>
          </a:prstGeom>
        </p:spPr>
      </p:pic>
      <p:pic>
        <p:nvPicPr>
          <p:cNvPr id="10" name="Picture 9">
            <a:extLst>
              <a:ext uri="{FF2B5EF4-FFF2-40B4-BE49-F238E27FC236}">
                <a16:creationId xmlns:a16="http://schemas.microsoft.com/office/drawing/2014/main" id="{6D6DC59B-F706-E84F-82AC-303DDF87BC3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9927" y="-75462"/>
            <a:ext cx="8815685" cy="4958822"/>
          </a:xfrm>
          <a:prstGeom prst="rect">
            <a:avLst/>
          </a:prstGeom>
        </p:spPr>
      </p:pic>
      <p:sp>
        <p:nvSpPr>
          <p:cNvPr id="7" name="TextBox 6">
            <a:extLst>
              <a:ext uri="{FF2B5EF4-FFF2-40B4-BE49-F238E27FC236}">
                <a16:creationId xmlns:a16="http://schemas.microsoft.com/office/drawing/2014/main" id="{C2A85666-FF54-544B-9803-12409B7FE540}"/>
              </a:ext>
            </a:extLst>
          </p:cNvPr>
          <p:cNvSpPr txBox="1"/>
          <p:nvPr userDrawn="1"/>
        </p:nvSpPr>
        <p:spPr>
          <a:xfrm>
            <a:off x="293915" y="4756402"/>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DDDDD">
                    <a:lumMod val="50000"/>
                  </a:srgbClr>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43147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47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VV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29185-2FF6-C94D-AEA4-FC7BDCBA216A}"/>
              </a:ext>
            </a:extLst>
          </p:cNvPr>
          <p:cNvSpPr/>
          <p:nvPr userDrawn="1"/>
        </p:nvSpPr>
        <p:spPr>
          <a:xfrm>
            <a:off x="0" y="0"/>
            <a:ext cx="9144000" cy="4584334"/>
          </a:xfrm>
          <a:prstGeom prst="rect">
            <a:avLst/>
          </a:prstGeom>
          <a:solidFill>
            <a:srgbClr val="003F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65" y="1048"/>
            <a:ext cx="9142136" cy="514245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2198" y="3975578"/>
            <a:ext cx="2069452" cy="993337"/>
          </a:xfrm>
          <a:prstGeom prst="rect">
            <a:avLst/>
          </a:prstGeom>
        </p:spPr>
      </p:pic>
      <p:sp>
        <p:nvSpPr>
          <p:cNvPr id="8" name="Slide Number Placeholder 7"/>
          <p:cNvSpPr>
            <a:spLocks noGrp="1"/>
          </p:cNvSpPr>
          <p:nvPr>
            <p:ph type="sldNum" sz="quarter" idx="10"/>
          </p:nvPr>
        </p:nvSpPr>
        <p:spPr>
          <a:xfrm>
            <a:off x="8790445" y="4848628"/>
            <a:ext cx="353555" cy="273844"/>
          </a:xfrm>
          <a:prstGeom prst="rect">
            <a:avLst/>
          </a:prstGeom>
        </p:spPr>
        <p:txBody>
          <a:bodyPr/>
          <a:lstStyle/>
          <a:p>
            <a:pPr defTabSz="685800"/>
            <a:fld id="{AAC851AB-AED4-124E-84A8-41D3A17AC905}" type="slidenum">
              <a:rPr lang="en-US" sz="1350" smtClean="0">
                <a:solidFill>
                  <a:srgbClr val="000000"/>
                </a:solidFill>
              </a:rPr>
              <a:pPr defTabSz="685800"/>
              <a:t>‹#›</a:t>
            </a:fld>
            <a:endParaRPr lang="en-US" sz="1350" dirty="0">
              <a:solidFill>
                <a:srgbClr val="000000"/>
              </a:solidFill>
            </a:endParaRPr>
          </a:p>
        </p:txBody>
      </p:sp>
    </p:spTree>
    <p:extLst>
      <p:ext uri="{BB962C8B-B14F-4D97-AF65-F5344CB8AC3E}">
        <p14:creationId xmlns:p14="http://schemas.microsoft.com/office/powerpoint/2010/main" val="164296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990033"/>
              </a:buClr>
              <a:defRPr/>
            </a:lvl1pPr>
            <a:lvl2pPr>
              <a:buClr>
                <a:srgbClr val="990033"/>
              </a:buClr>
              <a:defRPr/>
            </a:lvl2pPr>
            <a:lvl3pPr>
              <a:buClr>
                <a:srgbClr val="990033"/>
              </a:buClr>
              <a:defRPr/>
            </a:lvl3pPr>
            <a:lvl4pPr>
              <a:buClr>
                <a:srgbClr val="990033"/>
              </a:buClr>
              <a:defRPr/>
            </a:lvl4pPr>
            <a:lvl5pPr>
              <a:buClr>
                <a:srgbClr val="990033"/>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06927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674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B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91EE09-6163-AF47-860F-40094FB325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7"/>
          <a:stretch/>
        </p:blipFill>
        <p:spPr>
          <a:xfrm>
            <a:off x="-8280" y="1383806"/>
            <a:ext cx="9152280" cy="3768930"/>
          </a:xfrm>
          <a:prstGeom prst="rect">
            <a:avLst/>
          </a:prstGeom>
        </p:spPr>
      </p:pic>
      <p:sp>
        <p:nvSpPr>
          <p:cNvPr id="14" name="Rectangle 13">
            <a:extLst>
              <a:ext uri="{FF2B5EF4-FFF2-40B4-BE49-F238E27FC236}">
                <a16:creationId xmlns:a16="http://schemas.microsoft.com/office/drawing/2014/main" id="{9995EA8A-4D06-FF49-9197-4515DE22FE1C}"/>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5" name="Straight Connector 14">
            <a:extLst>
              <a:ext uri="{FF2B5EF4-FFF2-40B4-BE49-F238E27FC236}">
                <a16:creationId xmlns:a16="http://schemas.microsoft.com/office/drawing/2014/main" id="{DE62397D-5EAD-D743-89CE-F2CF5A0C1EAE}"/>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5C2BDD5B-685C-3F48-9455-4845F64B0619}"/>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7" name="Subtitle 2">
            <a:extLst>
              <a:ext uri="{FF2B5EF4-FFF2-40B4-BE49-F238E27FC236}">
                <a16:creationId xmlns:a16="http://schemas.microsoft.com/office/drawing/2014/main" id="{CB482A7B-4A4D-CA4F-A445-676D6F2AA047}"/>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228404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B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8DE878-974B-3B4D-8026-60160F509A2E}"/>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9" name="Picture 8">
            <a:extLst>
              <a:ext uri="{FF2B5EF4-FFF2-40B4-BE49-F238E27FC236}">
                <a16:creationId xmlns:a16="http://schemas.microsoft.com/office/drawing/2014/main" id="{44DD7B0C-3CE6-8549-B4D5-E70E87920E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1347196"/>
            <a:ext cx="9144000" cy="3796304"/>
          </a:xfrm>
          <a:prstGeom prst="rect">
            <a:avLst/>
          </a:prstGeom>
        </p:spPr>
      </p:pic>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10" name="Straight Connector 9">
            <a:extLst>
              <a:ext uri="{FF2B5EF4-FFF2-40B4-BE49-F238E27FC236}">
                <a16:creationId xmlns:a16="http://schemas.microsoft.com/office/drawing/2014/main" id="{3068174B-661D-8E41-BC1C-AAF776E2B30E}"/>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09C280D4-F960-DB41-9A86-B3D2BCEF9024}"/>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2" name="Subtitle 2">
            <a:extLst>
              <a:ext uri="{FF2B5EF4-FFF2-40B4-BE49-F238E27FC236}">
                <a16:creationId xmlns:a16="http://schemas.microsoft.com/office/drawing/2014/main" id="{0A2D1994-CF0D-1B45-916E-13394E29E91F}"/>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26433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B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91EE09-6163-AF47-860F-40094FB325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7"/>
          <a:stretch/>
        </p:blipFill>
        <p:spPr>
          <a:xfrm>
            <a:off x="-8280" y="1383806"/>
            <a:ext cx="9152280" cy="3768930"/>
          </a:xfrm>
          <a:prstGeom prst="rect">
            <a:avLst/>
          </a:prstGeom>
        </p:spPr>
      </p:pic>
      <p:sp>
        <p:nvSpPr>
          <p:cNvPr id="14" name="Rectangle 13">
            <a:extLst>
              <a:ext uri="{FF2B5EF4-FFF2-40B4-BE49-F238E27FC236}">
                <a16:creationId xmlns:a16="http://schemas.microsoft.com/office/drawing/2014/main" id="{9995EA8A-4D06-FF49-9197-4515DE22FE1C}"/>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5" name="Straight Connector 14">
            <a:extLst>
              <a:ext uri="{FF2B5EF4-FFF2-40B4-BE49-F238E27FC236}">
                <a16:creationId xmlns:a16="http://schemas.microsoft.com/office/drawing/2014/main" id="{DE62397D-5EAD-D743-89CE-F2CF5A0C1EAE}"/>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5C2BDD5B-685C-3F48-9455-4845F64B0619}"/>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7" name="Subtitle 2">
            <a:extLst>
              <a:ext uri="{FF2B5EF4-FFF2-40B4-BE49-F238E27FC236}">
                <a16:creationId xmlns:a16="http://schemas.microsoft.com/office/drawing/2014/main" id="{CB482A7B-4A4D-CA4F-A445-676D6F2AA047}"/>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364290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B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2349E4-9E87-274A-9334-AD948269F51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46"/>
          <a:stretch/>
        </p:blipFill>
        <p:spPr>
          <a:xfrm>
            <a:off x="0" y="1309340"/>
            <a:ext cx="9144000" cy="3834161"/>
          </a:xfrm>
          <a:prstGeom prst="rect">
            <a:avLst/>
          </a:prstGeom>
        </p:spPr>
      </p:pic>
      <p:sp>
        <p:nvSpPr>
          <p:cNvPr id="18" name="Rectangle 17">
            <a:extLst>
              <a:ext uri="{FF2B5EF4-FFF2-40B4-BE49-F238E27FC236}">
                <a16:creationId xmlns:a16="http://schemas.microsoft.com/office/drawing/2014/main" id="{23B5B667-59FC-EA49-A4FA-FDBC7AFF4838}"/>
              </a:ext>
            </a:extLst>
          </p:cNvPr>
          <p:cNvSpPr/>
          <p:nvPr userDrawn="1"/>
        </p:nvSpPr>
        <p:spPr>
          <a:xfrm>
            <a:off x="0" y="1"/>
            <a:ext cx="9144000" cy="1395956"/>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9" name="Straight Connector 8">
            <a:extLst>
              <a:ext uri="{FF2B5EF4-FFF2-40B4-BE49-F238E27FC236}">
                <a16:creationId xmlns:a16="http://schemas.microsoft.com/office/drawing/2014/main" id="{6C679A04-D40D-544D-A850-7C10846AEF18}"/>
              </a:ext>
            </a:extLst>
          </p:cNvPr>
          <p:cNvCxnSpPr>
            <a:cxnSpLocks/>
          </p:cNvCxnSpPr>
          <p:nvPr userDrawn="1"/>
        </p:nvCxnSpPr>
        <p:spPr>
          <a:xfrm>
            <a:off x="525130" y="430138"/>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76B160CF-FDB6-D54F-9231-995E05DF815E}"/>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4" name="Subtitle 2">
            <a:extLst>
              <a:ext uri="{FF2B5EF4-FFF2-40B4-BE49-F238E27FC236}">
                <a16:creationId xmlns:a16="http://schemas.microsoft.com/office/drawing/2014/main" id="{859AF800-5A4E-4D4F-987F-1E1C78D5187D}"/>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320918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B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030469-3766-2648-9780-FEF9726B07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309341"/>
            <a:ext cx="9152363" cy="3834161"/>
          </a:xfrm>
          <a:prstGeom prst="rect">
            <a:avLst/>
          </a:prstGeom>
        </p:spPr>
      </p:pic>
      <p:sp>
        <p:nvSpPr>
          <p:cNvPr id="13" name="Rectangle 12">
            <a:extLst>
              <a:ext uri="{FF2B5EF4-FFF2-40B4-BE49-F238E27FC236}">
                <a16:creationId xmlns:a16="http://schemas.microsoft.com/office/drawing/2014/main" id="{07CC229B-61F6-FC4F-A282-960ED8E9DC72}"/>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4" name="Straight Connector 13">
            <a:extLst>
              <a:ext uri="{FF2B5EF4-FFF2-40B4-BE49-F238E27FC236}">
                <a16:creationId xmlns:a16="http://schemas.microsoft.com/office/drawing/2014/main" id="{D28081F2-E6BF-8C4F-87B5-F3D1C3D6C179}"/>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022340F0-1B1E-1C45-A0D2-AA080EA052D7}"/>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6" name="Subtitle 2">
            <a:extLst>
              <a:ext uri="{FF2B5EF4-FFF2-40B4-BE49-F238E27FC236}">
                <a16:creationId xmlns:a16="http://schemas.microsoft.com/office/drawing/2014/main" id="{E7DECFB0-E9F2-B04B-9C30-C5934D8BE605}"/>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175983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B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9B8513-DE3B-5C4D-8F29-1171F05A07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1"/>
          <a:stretch/>
        </p:blipFill>
        <p:spPr>
          <a:xfrm>
            <a:off x="1" y="1356830"/>
            <a:ext cx="9149576" cy="3786671"/>
          </a:xfrm>
          <a:prstGeom prst="rect">
            <a:avLst/>
          </a:prstGeom>
        </p:spPr>
      </p:pic>
      <p:sp>
        <p:nvSpPr>
          <p:cNvPr id="13" name="Rectangle 12">
            <a:extLst>
              <a:ext uri="{FF2B5EF4-FFF2-40B4-BE49-F238E27FC236}">
                <a16:creationId xmlns:a16="http://schemas.microsoft.com/office/drawing/2014/main" id="{06C1E50B-A633-8E48-BD9D-E8B0D00D334D}"/>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4" name="Straight Connector 13">
            <a:extLst>
              <a:ext uri="{FF2B5EF4-FFF2-40B4-BE49-F238E27FC236}">
                <a16:creationId xmlns:a16="http://schemas.microsoft.com/office/drawing/2014/main" id="{FB405971-5FD0-5941-AA1D-53F7A1CD4AC1}"/>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C0B004F5-7DDF-C14D-8A90-6079F930D490}"/>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6" name="Subtitle 2">
            <a:extLst>
              <a:ext uri="{FF2B5EF4-FFF2-40B4-BE49-F238E27FC236}">
                <a16:creationId xmlns:a16="http://schemas.microsoft.com/office/drawing/2014/main" id="{5FC2ADD7-1EAF-C540-846E-3C7BA8DFEF41}"/>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65415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B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7BCC4B-9270-2A43-ABDA-3776F85764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314450"/>
            <a:ext cx="9144001" cy="3829050"/>
          </a:xfrm>
          <a:prstGeom prst="rect">
            <a:avLst/>
          </a:prstGeom>
        </p:spPr>
      </p:pic>
      <p:sp>
        <p:nvSpPr>
          <p:cNvPr id="13" name="Rectangle 12">
            <a:extLst>
              <a:ext uri="{FF2B5EF4-FFF2-40B4-BE49-F238E27FC236}">
                <a16:creationId xmlns:a16="http://schemas.microsoft.com/office/drawing/2014/main" id="{D107523D-030A-444B-BC7A-C3A74F5B3778}"/>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4" name="Straight Connector 13">
            <a:extLst>
              <a:ext uri="{FF2B5EF4-FFF2-40B4-BE49-F238E27FC236}">
                <a16:creationId xmlns:a16="http://schemas.microsoft.com/office/drawing/2014/main" id="{7D1B4727-E7CD-424C-A0F0-695A8BE0858B}"/>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D4E2D93A-199B-B143-AF42-E4459EE95A50}"/>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6" name="Subtitle 2">
            <a:extLst>
              <a:ext uri="{FF2B5EF4-FFF2-40B4-BE49-F238E27FC236}">
                <a16:creationId xmlns:a16="http://schemas.microsoft.com/office/drawing/2014/main" id="{319FD06F-DA47-804A-9765-1F593A19276B}"/>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2704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B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02859-B5FF-E64E-B4E2-23F55B0111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62" y="1182382"/>
            <a:ext cx="9138938" cy="3961118"/>
          </a:xfrm>
          <a:prstGeom prst="rect">
            <a:avLst/>
          </a:prstGeom>
        </p:spPr>
      </p:pic>
      <p:sp>
        <p:nvSpPr>
          <p:cNvPr id="12" name="Rectangle 11">
            <a:extLst>
              <a:ext uri="{FF2B5EF4-FFF2-40B4-BE49-F238E27FC236}">
                <a16:creationId xmlns:a16="http://schemas.microsoft.com/office/drawing/2014/main" id="{46E8B8EF-F095-E943-9A12-3ED0E6E0C8D3}"/>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3" name="Straight Connector 12">
            <a:extLst>
              <a:ext uri="{FF2B5EF4-FFF2-40B4-BE49-F238E27FC236}">
                <a16:creationId xmlns:a16="http://schemas.microsoft.com/office/drawing/2014/main" id="{2DAC01A8-7043-2943-A7E7-6C997139CCC7}"/>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F4502BC6-489A-D94E-B6F3-33AD94B59BB2}"/>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5" name="Subtitle 2">
            <a:extLst>
              <a:ext uri="{FF2B5EF4-FFF2-40B4-BE49-F238E27FC236}">
                <a16:creationId xmlns:a16="http://schemas.microsoft.com/office/drawing/2014/main" id="{9E1B2196-95BF-514A-904D-D2C04C493F1C}"/>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37408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6CCBE2-A555-8745-968F-E0C2CE92E3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1440"/>
            <a:ext cx="9144000" cy="3892061"/>
          </a:xfrm>
          <a:prstGeom prst="rect">
            <a:avLst/>
          </a:prstGeom>
        </p:spPr>
      </p:pic>
      <p:sp>
        <p:nvSpPr>
          <p:cNvPr id="16" name="Rectangle 15">
            <a:extLst>
              <a:ext uri="{FF2B5EF4-FFF2-40B4-BE49-F238E27FC236}">
                <a16:creationId xmlns:a16="http://schemas.microsoft.com/office/drawing/2014/main" id="{64303AE3-30FB-A643-AF2C-A13E665E0DDE}"/>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7" name="Straight Connector 16">
            <a:extLst>
              <a:ext uri="{FF2B5EF4-FFF2-40B4-BE49-F238E27FC236}">
                <a16:creationId xmlns:a16="http://schemas.microsoft.com/office/drawing/2014/main" id="{ED15076F-7D26-B546-95C1-C6FEC2093931}"/>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9AB2AAA3-02E9-0A4C-AF2F-8D7B50BC465E}"/>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20" name="Subtitle 2">
            <a:extLst>
              <a:ext uri="{FF2B5EF4-FFF2-40B4-BE49-F238E27FC236}">
                <a16:creationId xmlns:a16="http://schemas.microsoft.com/office/drawing/2014/main" id="{A2D52A6E-CBAC-E24D-BBC3-C0C32AFD6C6C}"/>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2" name="Picture 11">
            <a:extLst>
              <a:ext uri="{FF2B5EF4-FFF2-40B4-BE49-F238E27FC236}">
                <a16:creationId xmlns:a16="http://schemas.microsoft.com/office/drawing/2014/main" id="{C88F2FBA-814A-B841-A7FA-3C2AC8B540A8}"/>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14" name="TextBox 13">
            <a:extLst>
              <a:ext uri="{FF2B5EF4-FFF2-40B4-BE49-F238E27FC236}">
                <a16:creationId xmlns:a16="http://schemas.microsoft.com/office/drawing/2014/main" id="{0034F51D-29CE-A441-909C-853B89B7BBB7}"/>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3392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4E4162-C30A-B941-99A3-E1AE4282B4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964422"/>
            <a:ext cx="9144000" cy="4179373"/>
          </a:xfrm>
          <a:prstGeom prst="rect">
            <a:avLst/>
          </a:prstGeom>
        </p:spPr>
      </p:pic>
      <p:sp>
        <p:nvSpPr>
          <p:cNvPr id="13" name="Rectangle 12">
            <a:extLst>
              <a:ext uri="{FF2B5EF4-FFF2-40B4-BE49-F238E27FC236}">
                <a16:creationId xmlns:a16="http://schemas.microsoft.com/office/drawing/2014/main" id="{AB67F14D-4B70-A844-B6CC-86803E1BC1CA}"/>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5" name="Picture 14">
            <a:extLst>
              <a:ext uri="{FF2B5EF4-FFF2-40B4-BE49-F238E27FC236}">
                <a16:creationId xmlns:a16="http://schemas.microsoft.com/office/drawing/2014/main" id="{EE3ABA37-0F36-224F-9E9A-8183BBEC0320}"/>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16" name="TextBox 15">
            <a:extLst>
              <a:ext uri="{FF2B5EF4-FFF2-40B4-BE49-F238E27FC236}">
                <a16:creationId xmlns:a16="http://schemas.microsoft.com/office/drawing/2014/main" id="{BA679B3F-BD41-554C-A77A-4E3C03CA6EBE}"/>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17" name="Straight Connector 16">
            <a:extLst>
              <a:ext uri="{FF2B5EF4-FFF2-40B4-BE49-F238E27FC236}">
                <a16:creationId xmlns:a16="http://schemas.microsoft.com/office/drawing/2014/main" id="{80B8C8DB-113F-684C-AB8C-BF1A75E15D40}"/>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EC893426-5E77-2A4D-A8C2-9E6318F75665}"/>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20" name="Subtitle 2">
            <a:extLst>
              <a:ext uri="{FF2B5EF4-FFF2-40B4-BE49-F238E27FC236}">
                <a16:creationId xmlns:a16="http://schemas.microsoft.com/office/drawing/2014/main" id="{D4E1909D-5420-B244-8DB0-67BF6948B396}"/>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255646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20E7C8-268E-5646-A084-408B5923EFA5}"/>
              </a:ext>
            </a:extLst>
          </p:cNvPr>
          <p:cNvSpPr/>
          <p:nvPr userDrawn="1"/>
        </p:nvSpPr>
        <p:spPr>
          <a:xfrm>
            <a:off x="0" y="1"/>
            <a:ext cx="9144000" cy="4594424"/>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0" name="Picture 9">
            <a:extLst>
              <a:ext uri="{FF2B5EF4-FFF2-40B4-BE49-F238E27FC236}">
                <a16:creationId xmlns:a16="http://schemas.microsoft.com/office/drawing/2014/main" id="{72CA8ED3-0B71-D54B-804A-38F0DBA72BB4}"/>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95581" y="3863390"/>
            <a:ext cx="1097643" cy="1097643"/>
          </a:xfrm>
          <a:prstGeom prst="rect">
            <a:avLst/>
          </a:prstGeom>
        </p:spPr>
      </p:pic>
      <p:sp>
        <p:nvSpPr>
          <p:cNvPr id="11" name="TextBox 10">
            <a:extLst>
              <a:ext uri="{FF2B5EF4-FFF2-40B4-BE49-F238E27FC236}">
                <a16:creationId xmlns:a16="http://schemas.microsoft.com/office/drawing/2014/main" id="{BD9D781E-52B9-9741-A038-5B0BC2AB3C9D}"/>
              </a:ext>
            </a:extLst>
          </p:cNvPr>
          <p:cNvSpPr txBox="1"/>
          <p:nvPr userDrawn="1"/>
        </p:nvSpPr>
        <p:spPr>
          <a:xfrm>
            <a:off x="293915" y="4756403"/>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DDDDD">
                    <a:lumMod val="50000"/>
                  </a:srgbClr>
                </a:solidFill>
                <a:effectLst/>
                <a:uLnTx/>
                <a:uFillTx/>
                <a:latin typeface="Calibri" panose="020F0502020204030204"/>
                <a:ea typeface="+mn-ea"/>
                <a:cs typeface="+mn-cs"/>
              </a:rPr>
              <a:t>Marshfield Clinic Health System</a:t>
            </a:r>
          </a:p>
        </p:txBody>
      </p:sp>
      <p:cxnSp>
        <p:nvCxnSpPr>
          <p:cNvPr id="8" name="Straight Connector 7">
            <a:extLst>
              <a:ext uri="{FF2B5EF4-FFF2-40B4-BE49-F238E27FC236}">
                <a16:creationId xmlns:a16="http://schemas.microsoft.com/office/drawing/2014/main" id="{70BDF885-255C-7548-8FA4-8CF3EED7C35A}"/>
              </a:ext>
            </a:extLst>
          </p:cNvPr>
          <p:cNvCxnSpPr>
            <a:cxnSpLocks/>
          </p:cNvCxnSpPr>
          <p:nvPr userDrawn="1"/>
        </p:nvCxnSpPr>
        <p:spPr>
          <a:xfrm>
            <a:off x="523276" y="1284574"/>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F4770285-8D55-B049-B9E1-686D8EE83000}"/>
              </a:ext>
            </a:extLst>
          </p:cNvPr>
          <p:cNvSpPr>
            <a:spLocks noGrp="1"/>
          </p:cNvSpPr>
          <p:nvPr>
            <p:ph type="ctrTitle"/>
          </p:nvPr>
        </p:nvSpPr>
        <p:spPr>
          <a:xfrm>
            <a:off x="654100" y="1293804"/>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8" name="Subtitle 2">
            <a:extLst>
              <a:ext uri="{FF2B5EF4-FFF2-40B4-BE49-F238E27FC236}">
                <a16:creationId xmlns:a16="http://schemas.microsoft.com/office/drawing/2014/main" id="{56862166-FE5F-304C-A9B2-2EF32BBAED98}"/>
              </a:ext>
            </a:extLst>
          </p:cNvPr>
          <p:cNvSpPr>
            <a:spLocks noGrp="1"/>
          </p:cNvSpPr>
          <p:nvPr>
            <p:ph type="subTitle" idx="1"/>
          </p:nvPr>
        </p:nvSpPr>
        <p:spPr>
          <a:xfrm>
            <a:off x="654100" y="1650855"/>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126927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B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2349E4-9E87-274A-9334-AD948269F51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46"/>
          <a:stretch/>
        </p:blipFill>
        <p:spPr>
          <a:xfrm>
            <a:off x="0" y="1309339"/>
            <a:ext cx="9144000" cy="3834161"/>
          </a:xfrm>
          <a:prstGeom prst="rect">
            <a:avLst/>
          </a:prstGeom>
        </p:spPr>
      </p:pic>
      <p:sp>
        <p:nvSpPr>
          <p:cNvPr id="18" name="Rectangle 17">
            <a:extLst>
              <a:ext uri="{FF2B5EF4-FFF2-40B4-BE49-F238E27FC236}">
                <a16:creationId xmlns:a16="http://schemas.microsoft.com/office/drawing/2014/main" id="{23B5B667-59FC-EA49-A4FA-FDBC7AFF4838}"/>
              </a:ext>
            </a:extLst>
          </p:cNvPr>
          <p:cNvSpPr/>
          <p:nvPr userDrawn="1"/>
        </p:nvSpPr>
        <p:spPr>
          <a:xfrm>
            <a:off x="0" y="1"/>
            <a:ext cx="9144000" cy="1395956"/>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9" name="Straight Connector 8">
            <a:extLst>
              <a:ext uri="{FF2B5EF4-FFF2-40B4-BE49-F238E27FC236}">
                <a16:creationId xmlns:a16="http://schemas.microsoft.com/office/drawing/2014/main" id="{6C679A04-D40D-544D-A850-7C10846AEF18}"/>
              </a:ext>
            </a:extLst>
          </p:cNvPr>
          <p:cNvCxnSpPr>
            <a:cxnSpLocks/>
          </p:cNvCxnSpPr>
          <p:nvPr userDrawn="1"/>
        </p:nvCxnSpPr>
        <p:spPr>
          <a:xfrm>
            <a:off x="525130" y="430137"/>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76B160CF-FDB6-D54F-9231-995E05DF815E}"/>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4" name="Subtitle 2">
            <a:extLst>
              <a:ext uri="{FF2B5EF4-FFF2-40B4-BE49-F238E27FC236}">
                <a16:creationId xmlns:a16="http://schemas.microsoft.com/office/drawing/2014/main" id="{859AF800-5A4E-4D4F-987F-1E1C78D5187D}"/>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46703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44900C8-D8E6-F54A-8828-6CE6C476CF0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14" y="783207"/>
            <a:ext cx="9585714" cy="4360294"/>
          </a:xfrm>
          <a:prstGeom prst="rect">
            <a:avLst/>
          </a:prstGeom>
        </p:spPr>
      </p:pic>
      <p:sp>
        <p:nvSpPr>
          <p:cNvPr id="14" name="Rectangle 13">
            <a:extLst>
              <a:ext uri="{FF2B5EF4-FFF2-40B4-BE49-F238E27FC236}">
                <a16:creationId xmlns:a16="http://schemas.microsoft.com/office/drawing/2014/main" id="{DB65F827-94CC-7942-BE4B-4D15EB952FEA}"/>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5" name="Straight Connector 14">
            <a:extLst>
              <a:ext uri="{FF2B5EF4-FFF2-40B4-BE49-F238E27FC236}">
                <a16:creationId xmlns:a16="http://schemas.microsoft.com/office/drawing/2014/main" id="{06793200-7253-C949-A6FB-62116ED3304B}"/>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B1BA236F-4EEE-D942-9130-DC19F4AAEA87}"/>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23" name="Subtitle 2">
            <a:extLst>
              <a:ext uri="{FF2B5EF4-FFF2-40B4-BE49-F238E27FC236}">
                <a16:creationId xmlns:a16="http://schemas.microsoft.com/office/drawing/2014/main" id="{4A7BA9D2-BF94-DF4E-80CD-705ABB5B1D7F}"/>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
        <p:nvSpPr>
          <p:cNvPr id="21" name="Content Placeholder 2">
            <a:extLst>
              <a:ext uri="{FF2B5EF4-FFF2-40B4-BE49-F238E27FC236}">
                <a16:creationId xmlns:a16="http://schemas.microsoft.com/office/drawing/2014/main" id="{AAA1464B-88B2-EF49-9BD5-C3AE33DBB3D8}"/>
              </a:ext>
            </a:extLst>
          </p:cNvPr>
          <p:cNvSpPr>
            <a:spLocks noGrp="1"/>
          </p:cNvSpPr>
          <p:nvPr>
            <p:ph idx="12" hasCustomPrompt="1"/>
          </p:nvPr>
        </p:nvSpPr>
        <p:spPr>
          <a:xfrm>
            <a:off x="675510" y="1652781"/>
            <a:ext cx="3456653" cy="2210609"/>
          </a:xfrm>
          <a:prstGeom prst="rect">
            <a:avLst/>
          </a:prstGeom>
          <a:ln>
            <a:noFill/>
          </a:ln>
        </p:spPr>
        <p:txBody>
          <a:bodyPr lIns="0" tIns="0" rIns="0" bIns="0">
            <a:noAutofit/>
          </a:bodyPr>
          <a:lstStyle>
            <a:lvl1pPr marL="0" indent="0" algn="l">
              <a:spcBef>
                <a:spcPts val="0"/>
              </a:spcBef>
              <a:spcAft>
                <a:spcPts val="0"/>
              </a:spcAft>
              <a:buFontTx/>
              <a:buNone/>
              <a:defRPr sz="1650" b="0" i="0" spc="0" baseline="0">
                <a:solidFill>
                  <a:schemeClr val="tx1">
                    <a:lumMod val="65000"/>
                    <a:lumOff val="35000"/>
                  </a:schemeClr>
                </a:solidFill>
                <a:latin typeface="Verdana Regular"/>
              </a:defRPr>
            </a:lvl1pPr>
            <a:lvl2pPr marL="742913" indent="-285736">
              <a:spcBef>
                <a:spcPts val="0"/>
              </a:spcBef>
              <a:buFont typeface="Arial" panose="020B0604020202020204" pitchFamily="34" charset="0"/>
              <a:buChar char="•"/>
              <a:defRPr sz="2700" spc="0" baseline="0">
                <a:solidFill>
                  <a:schemeClr val="bg1"/>
                </a:solidFill>
              </a:defRPr>
            </a:lvl2pPr>
            <a:lvl3pPr>
              <a:spcBef>
                <a:spcPts val="0"/>
              </a:spcBef>
              <a:defRPr sz="2100" spc="0" baseline="0">
                <a:solidFill>
                  <a:schemeClr val="bg1"/>
                </a:solidFill>
              </a:defRPr>
            </a:lvl3pPr>
            <a:lvl4pPr marL="0" indent="0" defTabSz="459475">
              <a:spcBef>
                <a:spcPts val="0"/>
              </a:spcBef>
              <a:spcAft>
                <a:spcPts val="0"/>
              </a:spcAft>
              <a:buFontTx/>
              <a:buNone/>
              <a:defRPr sz="1800" spc="0" baseline="0">
                <a:solidFill>
                  <a:schemeClr val="bg1"/>
                </a:solidFill>
              </a:defRPr>
            </a:lvl4pPr>
            <a:lvl5pPr indent="0">
              <a:spcBef>
                <a:spcPts val="0"/>
              </a:spcBef>
              <a:defRPr sz="1800" spc="0" baseline="0">
                <a:solidFill>
                  <a:schemeClr val="bg1"/>
                </a:solidFill>
              </a:defRPr>
            </a:lvl5pPr>
          </a:lstStyle>
          <a:p>
            <a:pPr lvl="0"/>
            <a:r>
              <a:rPr lang="en-US" dirty="0"/>
              <a:t>Body Copy </a:t>
            </a:r>
          </a:p>
        </p:txBody>
      </p:sp>
      <p:pic>
        <p:nvPicPr>
          <p:cNvPr id="18" name="Picture 17">
            <a:extLst>
              <a:ext uri="{FF2B5EF4-FFF2-40B4-BE49-F238E27FC236}">
                <a16:creationId xmlns:a16="http://schemas.microsoft.com/office/drawing/2014/main" id="{41483F52-39A6-F54E-9284-F1AF9C877544}"/>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19" name="TextBox 18">
            <a:extLst>
              <a:ext uri="{FF2B5EF4-FFF2-40B4-BE49-F238E27FC236}">
                <a16:creationId xmlns:a16="http://schemas.microsoft.com/office/drawing/2014/main" id="{935A1994-9C4A-224C-BEC6-F93D9A0384BF}"/>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51486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B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8DE878-974B-3B4D-8026-60160F509A2E}"/>
              </a:ext>
            </a:extLst>
          </p:cNvPr>
          <p:cNvSpPr/>
          <p:nvPr userDrawn="1"/>
        </p:nvSpPr>
        <p:spPr>
          <a:xfrm>
            <a:off x="0" y="1"/>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6"/>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10" name="Straight Connector 9">
            <a:extLst>
              <a:ext uri="{FF2B5EF4-FFF2-40B4-BE49-F238E27FC236}">
                <a16:creationId xmlns:a16="http://schemas.microsoft.com/office/drawing/2014/main" id="{3068174B-661D-8E41-BC1C-AAF776E2B30E}"/>
              </a:ext>
            </a:extLst>
          </p:cNvPr>
          <p:cNvCxnSpPr>
            <a:cxnSpLocks/>
          </p:cNvCxnSpPr>
          <p:nvPr userDrawn="1"/>
        </p:nvCxnSpPr>
        <p:spPr>
          <a:xfrm>
            <a:off x="525130" y="428212"/>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09C280D4-F960-DB41-9A86-B3D2BCEF9024}"/>
              </a:ext>
            </a:extLst>
          </p:cNvPr>
          <p:cNvSpPr>
            <a:spLocks noGrp="1"/>
          </p:cNvSpPr>
          <p:nvPr>
            <p:ph type="ctrTitle"/>
          </p:nvPr>
        </p:nvSpPr>
        <p:spPr>
          <a:xfrm>
            <a:off x="654100" y="437441"/>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2" name="Subtitle 2">
            <a:extLst>
              <a:ext uri="{FF2B5EF4-FFF2-40B4-BE49-F238E27FC236}">
                <a16:creationId xmlns:a16="http://schemas.microsoft.com/office/drawing/2014/main" id="{0A2D1994-CF0D-1B45-916E-13394E29E91F}"/>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
        <p:nvSpPr>
          <p:cNvPr id="15" name="Text Placeholder 3">
            <a:extLst>
              <a:ext uri="{FF2B5EF4-FFF2-40B4-BE49-F238E27FC236}">
                <a16:creationId xmlns:a16="http://schemas.microsoft.com/office/drawing/2014/main" id="{884619E6-A933-D94A-9129-6ADCD91916F4}"/>
              </a:ext>
            </a:extLst>
          </p:cNvPr>
          <p:cNvSpPr>
            <a:spLocks noGrp="1"/>
          </p:cNvSpPr>
          <p:nvPr>
            <p:ph type="body" sz="quarter" idx="12"/>
          </p:nvPr>
        </p:nvSpPr>
        <p:spPr>
          <a:xfrm>
            <a:off x="654100" y="1637126"/>
            <a:ext cx="8077853" cy="2702850"/>
          </a:xfrm>
          <a:prstGeom prst="rect">
            <a:avLst/>
          </a:prstGeom>
        </p:spPr>
        <p:txBody>
          <a:bodyPr/>
          <a:lstStyle>
            <a:lvl1pPr algn="l">
              <a:defRPr sz="2100" b="0" i="0">
                <a:latin typeface="Verdana Regular"/>
              </a:defRPr>
            </a:lvl1pPr>
            <a:lvl2pPr algn="l">
              <a:defRPr sz="1800" b="0" i="0">
                <a:latin typeface="Verdana Regular"/>
              </a:defRPr>
            </a:lvl2pPr>
            <a:lvl3pPr algn="l">
              <a:defRPr b="0" i="0">
                <a:latin typeface="Verdana Regular"/>
              </a:defRPr>
            </a:lvl3pPr>
            <a:lvl4pPr algn="l">
              <a:defRPr b="0" i="0">
                <a:latin typeface="Verdana Regular"/>
              </a:defRPr>
            </a:lvl4pPr>
            <a:lvl5pPr algn="l">
              <a:defRPr b="0" i="0">
                <a:latin typeface="Verdana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03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E0FE59-7EDD-164E-A8FE-855393CE8AA8}"/>
              </a:ext>
            </a:extLst>
          </p:cNvPr>
          <p:cNvSpPr/>
          <p:nvPr userDrawn="1"/>
        </p:nvSpPr>
        <p:spPr>
          <a:xfrm>
            <a:off x="0" y="4584334"/>
            <a:ext cx="9144000" cy="559166"/>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5" name="Picture 4">
            <a:extLst>
              <a:ext uri="{FF2B5EF4-FFF2-40B4-BE49-F238E27FC236}">
                <a16:creationId xmlns:a16="http://schemas.microsoft.com/office/drawing/2014/main" id="{30823AF3-3A48-6A4F-AFCD-D2AB44EE577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95581" y="3863390"/>
            <a:ext cx="1097643" cy="1097643"/>
          </a:xfrm>
          <a:prstGeom prst="rect">
            <a:avLst/>
          </a:prstGeom>
        </p:spPr>
      </p:pic>
      <p:sp>
        <p:nvSpPr>
          <p:cNvPr id="7" name="TextBox 6">
            <a:extLst>
              <a:ext uri="{FF2B5EF4-FFF2-40B4-BE49-F238E27FC236}">
                <a16:creationId xmlns:a16="http://schemas.microsoft.com/office/drawing/2014/main" id="{3FBD224C-2CD6-D043-93E1-0081AA1943D7}"/>
              </a:ext>
            </a:extLst>
          </p:cNvPr>
          <p:cNvSpPr txBox="1"/>
          <p:nvPr userDrawn="1"/>
        </p:nvSpPr>
        <p:spPr>
          <a:xfrm>
            <a:off x="293915" y="4756403"/>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
        <p:nvSpPr>
          <p:cNvPr id="10" name="Title 1">
            <a:extLst>
              <a:ext uri="{FF2B5EF4-FFF2-40B4-BE49-F238E27FC236}">
                <a16:creationId xmlns:a16="http://schemas.microsoft.com/office/drawing/2014/main" id="{21552D93-E50F-8646-8CE3-EDA5F617A9A0}"/>
              </a:ext>
            </a:extLst>
          </p:cNvPr>
          <p:cNvSpPr>
            <a:spLocks noGrp="1"/>
          </p:cNvSpPr>
          <p:nvPr>
            <p:ph type="title"/>
          </p:nvPr>
        </p:nvSpPr>
        <p:spPr>
          <a:xfrm>
            <a:off x="387174" y="406594"/>
            <a:ext cx="8077853" cy="533490"/>
          </a:xfrm>
          <a:prstGeom prst="rect">
            <a:avLst/>
          </a:prstGeom>
        </p:spPr>
        <p:txBody>
          <a:bodyPr>
            <a:normAutofit/>
          </a:bodyPr>
          <a:lstStyle>
            <a:lvl1pPr algn="l">
              <a:defRPr sz="2250"/>
            </a:lvl1pPr>
          </a:lstStyle>
          <a:p>
            <a:r>
              <a:rPr lang="en-US" dirty="0"/>
              <a:t>Click to edit Master title style</a:t>
            </a:r>
          </a:p>
        </p:txBody>
      </p:sp>
      <p:sp>
        <p:nvSpPr>
          <p:cNvPr id="11" name="Text Placeholder 3">
            <a:extLst>
              <a:ext uri="{FF2B5EF4-FFF2-40B4-BE49-F238E27FC236}">
                <a16:creationId xmlns:a16="http://schemas.microsoft.com/office/drawing/2014/main" id="{3781D85F-91EE-C142-8E0B-2FDDC05BC092}"/>
              </a:ext>
            </a:extLst>
          </p:cNvPr>
          <p:cNvSpPr>
            <a:spLocks noGrp="1"/>
          </p:cNvSpPr>
          <p:nvPr>
            <p:ph type="body" sz="quarter" idx="12"/>
          </p:nvPr>
        </p:nvSpPr>
        <p:spPr>
          <a:xfrm>
            <a:off x="387175" y="851868"/>
            <a:ext cx="8077853" cy="2702850"/>
          </a:xfrm>
          <a:prstGeom prst="rect">
            <a:avLst/>
          </a:prstGeom>
        </p:spPr>
        <p:txBody>
          <a:bodyPr/>
          <a:lstStyle>
            <a:lvl1pPr algn="l">
              <a:defRPr sz="2100" b="0" i="0">
                <a:latin typeface="Verdana Regular"/>
              </a:defRPr>
            </a:lvl1pPr>
            <a:lvl2pPr algn="l">
              <a:defRPr sz="1800" b="0" i="0">
                <a:latin typeface="Verdana Regular"/>
              </a:defRPr>
            </a:lvl2pPr>
            <a:lvl3pPr algn="l">
              <a:defRPr b="0" i="0">
                <a:latin typeface="Verdana Regular"/>
              </a:defRPr>
            </a:lvl3pPr>
            <a:lvl4pPr algn="l">
              <a:defRPr b="0" i="0">
                <a:latin typeface="Verdana Regular"/>
              </a:defRPr>
            </a:lvl4pPr>
            <a:lvl5pPr algn="l">
              <a:defRPr b="0" i="0">
                <a:latin typeface="Verdana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448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967C72-BCC1-D64A-8D9E-CDCB489801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8268" y="4714876"/>
            <a:ext cx="3324225" cy="285750"/>
          </a:xfrm>
          <a:prstGeom prst="rect">
            <a:avLst/>
          </a:prstGeom>
        </p:spPr>
      </p:pic>
      <p:sp>
        <p:nvSpPr>
          <p:cNvPr id="5" name="Title 1">
            <a:extLst>
              <a:ext uri="{FF2B5EF4-FFF2-40B4-BE49-F238E27FC236}">
                <a16:creationId xmlns:a16="http://schemas.microsoft.com/office/drawing/2014/main" id="{AC6FDB31-3A5E-2149-A8BD-57094C5318F5}"/>
              </a:ext>
            </a:extLst>
          </p:cNvPr>
          <p:cNvSpPr>
            <a:spLocks noGrp="1"/>
          </p:cNvSpPr>
          <p:nvPr>
            <p:ph type="title"/>
          </p:nvPr>
        </p:nvSpPr>
        <p:spPr>
          <a:xfrm>
            <a:off x="387174" y="406594"/>
            <a:ext cx="8077853" cy="533490"/>
          </a:xfrm>
          <a:prstGeom prst="rect">
            <a:avLst/>
          </a:prstGeom>
        </p:spPr>
        <p:txBody>
          <a:bodyPr>
            <a:normAutofit/>
          </a:bodyPr>
          <a:lstStyle>
            <a:lvl1pPr algn="l">
              <a:defRPr sz="2250"/>
            </a:lvl1pPr>
          </a:lstStyle>
          <a:p>
            <a:r>
              <a:rPr lang="en-US" dirty="0"/>
              <a:t>Click to edit Master title style</a:t>
            </a:r>
          </a:p>
        </p:txBody>
      </p:sp>
      <p:sp>
        <p:nvSpPr>
          <p:cNvPr id="8" name="Text Placeholder 3">
            <a:extLst>
              <a:ext uri="{FF2B5EF4-FFF2-40B4-BE49-F238E27FC236}">
                <a16:creationId xmlns:a16="http://schemas.microsoft.com/office/drawing/2014/main" id="{2DFEF72D-C4F0-7240-9C30-57FD8D6A4A08}"/>
              </a:ext>
            </a:extLst>
          </p:cNvPr>
          <p:cNvSpPr>
            <a:spLocks noGrp="1"/>
          </p:cNvSpPr>
          <p:nvPr>
            <p:ph type="body" sz="quarter" idx="12"/>
          </p:nvPr>
        </p:nvSpPr>
        <p:spPr>
          <a:xfrm>
            <a:off x="387173" y="960256"/>
            <a:ext cx="8077853" cy="2702850"/>
          </a:xfrm>
          <a:prstGeom prst="rect">
            <a:avLst/>
          </a:prstGeom>
        </p:spPr>
        <p:txBody>
          <a:bodyPr/>
          <a:lstStyle>
            <a:lvl1pPr algn="l">
              <a:defRPr sz="2100" b="0" i="0">
                <a:latin typeface="Verdana Regular"/>
              </a:defRPr>
            </a:lvl1pPr>
            <a:lvl2pPr algn="l">
              <a:defRPr sz="1800" b="0" i="0">
                <a:latin typeface="Verdana Regular"/>
              </a:defRPr>
            </a:lvl2pPr>
            <a:lvl3pPr algn="l">
              <a:defRPr b="0" i="0">
                <a:latin typeface="Verdana Regular"/>
              </a:defRPr>
            </a:lvl3pPr>
            <a:lvl4pPr algn="l">
              <a:defRPr b="0" i="0">
                <a:latin typeface="Verdana Regular"/>
              </a:defRPr>
            </a:lvl4pPr>
            <a:lvl5pPr algn="l">
              <a:defRPr b="0" i="0">
                <a:latin typeface="Verdana Regul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021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29185-2FF6-C94D-AEA4-FC7BDCBA216A}"/>
              </a:ext>
            </a:extLst>
          </p:cNvPr>
          <p:cNvSpPr/>
          <p:nvPr userDrawn="1"/>
        </p:nvSpPr>
        <p:spPr>
          <a:xfrm>
            <a:off x="0" y="0"/>
            <a:ext cx="9144000" cy="4584334"/>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6" name="Picture 5">
            <a:extLst>
              <a:ext uri="{FF2B5EF4-FFF2-40B4-BE49-F238E27FC236}">
                <a16:creationId xmlns:a16="http://schemas.microsoft.com/office/drawing/2014/main" id="{D709C4AC-7639-FD4D-B7FC-34C50305E144}"/>
              </a:ext>
            </a:extLst>
          </p:cNvPr>
          <p:cNvPicPr>
            <a:picLocks noChangeAspect="1"/>
          </p:cNvPicPr>
          <p:nvPr userDrawn="1"/>
        </p:nvPicPr>
        <p:blipFill rotWithShape="1">
          <a:blip r:embed="rId2" cstate="email">
            <a:alphaModFix amt="27000"/>
            <a:extLst>
              <a:ext uri="{28A0092B-C50C-407E-A947-70E740481C1C}">
                <a14:useLocalDpi xmlns:a14="http://schemas.microsoft.com/office/drawing/2010/main"/>
              </a:ext>
            </a:extLst>
          </a:blip>
          <a:srcRect/>
          <a:stretch/>
        </p:blipFill>
        <p:spPr>
          <a:xfrm>
            <a:off x="2" y="942975"/>
            <a:ext cx="1793099" cy="3641358"/>
          </a:xfrm>
          <a:prstGeom prst="rect">
            <a:avLst/>
          </a:prstGeom>
        </p:spPr>
      </p:pic>
      <p:pic>
        <p:nvPicPr>
          <p:cNvPr id="4" name="Picture 3">
            <a:extLst>
              <a:ext uri="{FF2B5EF4-FFF2-40B4-BE49-F238E27FC236}">
                <a16:creationId xmlns:a16="http://schemas.microsoft.com/office/drawing/2014/main" id="{CBFD9D7C-193F-C94F-8EA0-38175BB0EDEA}"/>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195581" y="3863390"/>
            <a:ext cx="1097643" cy="1097643"/>
          </a:xfrm>
          <a:prstGeom prst="rect">
            <a:avLst/>
          </a:prstGeom>
        </p:spPr>
      </p:pic>
      <p:pic>
        <p:nvPicPr>
          <p:cNvPr id="10" name="Picture 9">
            <a:extLst>
              <a:ext uri="{FF2B5EF4-FFF2-40B4-BE49-F238E27FC236}">
                <a16:creationId xmlns:a16="http://schemas.microsoft.com/office/drawing/2014/main" id="{6D6DC59B-F706-E84F-82AC-303DDF87BC3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9928" y="-75462"/>
            <a:ext cx="8815685" cy="4958822"/>
          </a:xfrm>
          <a:prstGeom prst="rect">
            <a:avLst/>
          </a:prstGeom>
        </p:spPr>
      </p:pic>
      <p:sp>
        <p:nvSpPr>
          <p:cNvPr id="7" name="TextBox 6">
            <a:extLst>
              <a:ext uri="{FF2B5EF4-FFF2-40B4-BE49-F238E27FC236}">
                <a16:creationId xmlns:a16="http://schemas.microsoft.com/office/drawing/2014/main" id="{C2A85666-FF54-544B-9803-12409B7FE540}"/>
              </a:ext>
            </a:extLst>
          </p:cNvPr>
          <p:cNvSpPr txBox="1"/>
          <p:nvPr userDrawn="1"/>
        </p:nvSpPr>
        <p:spPr>
          <a:xfrm>
            <a:off x="293915" y="4756403"/>
            <a:ext cx="2743200" cy="27699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DDDDD">
                    <a:lumMod val="50000"/>
                  </a:srgbClr>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33969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54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VV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29185-2FF6-C94D-AEA4-FC7BDCBA216A}"/>
              </a:ext>
            </a:extLst>
          </p:cNvPr>
          <p:cNvSpPr/>
          <p:nvPr userDrawn="1"/>
        </p:nvSpPr>
        <p:spPr>
          <a:xfrm>
            <a:off x="0" y="0"/>
            <a:ext cx="9144000" cy="4584334"/>
          </a:xfrm>
          <a:prstGeom prst="rect">
            <a:avLst/>
          </a:prstGeom>
          <a:solidFill>
            <a:srgbClr val="003F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66" y="1048"/>
            <a:ext cx="9142136" cy="514245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2198" y="3975579"/>
            <a:ext cx="2069452" cy="993337"/>
          </a:xfrm>
          <a:prstGeom prst="rect">
            <a:avLst/>
          </a:prstGeom>
        </p:spPr>
      </p:pic>
      <p:sp>
        <p:nvSpPr>
          <p:cNvPr id="8" name="Slide Number Placeholder 7"/>
          <p:cNvSpPr>
            <a:spLocks noGrp="1"/>
          </p:cNvSpPr>
          <p:nvPr>
            <p:ph type="sldNum" sz="quarter" idx="10"/>
          </p:nvPr>
        </p:nvSpPr>
        <p:spPr>
          <a:xfrm>
            <a:off x="8790446" y="4848629"/>
            <a:ext cx="353555" cy="273844"/>
          </a:xfrm>
          <a:prstGeom prst="rect">
            <a:avLst/>
          </a:prstGeom>
        </p:spPr>
        <p:txBody>
          <a:bodyPr/>
          <a:lstStyle/>
          <a:p>
            <a:pPr defTabSz="685783"/>
            <a:fld id="{AAC851AB-AED4-124E-84A8-41D3A17AC905}" type="slidenum">
              <a:rPr lang="en-US" smtClean="0">
                <a:solidFill>
                  <a:srgbClr val="000000"/>
                </a:solidFill>
              </a:rPr>
              <a:pPr defTabSz="685783"/>
              <a:t>‹#›</a:t>
            </a:fld>
            <a:endParaRPr lang="en-US" dirty="0">
              <a:solidFill>
                <a:srgbClr val="000000"/>
              </a:solidFill>
            </a:endParaRPr>
          </a:p>
        </p:txBody>
      </p:sp>
    </p:spTree>
    <p:extLst>
      <p:ext uri="{BB962C8B-B14F-4D97-AF65-F5344CB8AC3E}">
        <p14:creationId xmlns:p14="http://schemas.microsoft.com/office/powerpoint/2010/main" val="14659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B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030469-3766-2648-9780-FEF9726B07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309340"/>
            <a:ext cx="9152363" cy="3834161"/>
          </a:xfrm>
          <a:prstGeom prst="rect">
            <a:avLst/>
          </a:prstGeom>
        </p:spPr>
      </p:pic>
      <p:sp>
        <p:nvSpPr>
          <p:cNvPr id="13" name="Rectangle 12">
            <a:extLst>
              <a:ext uri="{FF2B5EF4-FFF2-40B4-BE49-F238E27FC236}">
                <a16:creationId xmlns:a16="http://schemas.microsoft.com/office/drawing/2014/main" id="{07CC229B-61F6-FC4F-A282-960ED8E9DC72}"/>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4" name="Straight Connector 13">
            <a:extLst>
              <a:ext uri="{FF2B5EF4-FFF2-40B4-BE49-F238E27FC236}">
                <a16:creationId xmlns:a16="http://schemas.microsoft.com/office/drawing/2014/main" id="{D28081F2-E6BF-8C4F-87B5-F3D1C3D6C179}"/>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022340F0-1B1E-1C45-A0D2-AA080EA052D7}"/>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6" name="Subtitle 2">
            <a:extLst>
              <a:ext uri="{FF2B5EF4-FFF2-40B4-BE49-F238E27FC236}">
                <a16:creationId xmlns:a16="http://schemas.microsoft.com/office/drawing/2014/main" id="{E7DECFB0-E9F2-B04B-9C30-C5934D8BE605}"/>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106898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B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9B8513-DE3B-5C4D-8F29-1171F05A07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1"/>
          <a:stretch/>
        </p:blipFill>
        <p:spPr>
          <a:xfrm>
            <a:off x="0" y="1356829"/>
            <a:ext cx="9149576" cy="3786671"/>
          </a:xfrm>
          <a:prstGeom prst="rect">
            <a:avLst/>
          </a:prstGeom>
        </p:spPr>
      </p:pic>
      <p:sp>
        <p:nvSpPr>
          <p:cNvPr id="13" name="Rectangle 12">
            <a:extLst>
              <a:ext uri="{FF2B5EF4-FFF2-40B4-BE49-F238E27FC236}">
                <a16:creationId xmlns:a16="http://schemas.microsoft.com/office/drawing/2014/main" id="{06C1E50B-A633-8E48-BD9D-E8B0D00D334D}"/>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4" name="Straight Connector 13">
            <a:extLst>
              <a:ext uri="{FF2B5EF4-FFF2-40B4-BE49-F238E27FC236}">
                <a16:creationId xmlns:a16="http://schemas.microsoft.com/office/drawing/2014/main" id="{FB405971-5FD0-5941-AA1D-53F7A1CD4AC1}"/>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C0B004F5-7DDF-C14D-8A90-6079F930D490}"/>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6" name="Subtitle 2">
            <a:extLst>
              <a:ext uri="{FF2B5EF4-FFF2-40B4-BE49-F238E27FC236}">
                <a16:creationId xmlns:a16="http://schemas.microsoft.com/office/drawing/2014/main" id="{5FC2ADD7-1EAF-C540-846E-3C7BA8DFEF41}"/>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59715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B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7BCC4B-9270-2A43-ABDA-3776F85764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14450"/>
            <a:ext cx="9144001" cy="3829050"/>
          </a:xfrm>
          <a:prstGeom prst="rect">
            <a:avLst/>
          </a:prstGeom>
        </p:spPr>
      </p:pic>
      <p:sp>
        <p:nvSpPr>
          <p:cNvPr id="13" name="Rectangle 12">
            <a:extLst>
              <a:ext uri="{FF2B5EF4-FFF2-40B4-BE49-F238E27FC236}">
                <a16:creationId xmlns:a16="http://schemas.microsoft.com/office/drawing/2014/main" id="{D107523D-030A-444B-BC7A-C3A74F5B3778}"/>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4" name="Straight Connector 13">
            <a:extLst>
              <a:ext uri="{FF2B5EF4-FFF2-40B4-BE49-F238E27FC236}">
                <a16:creationId xmlns:a16="http://schemas.microsoft.com/office/drawing/2014/main" id="{7D1B4727-E7CD-424C-A0F0-695A8BE0858B}"/>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D4E2D93A-199B-B143-AF42-E4459EE95A50}"/>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6" name="Subtitle 2">
            <a:extLst>
              <a:ext uri="{FF2B5EF4-FFF2-40B4-BE49-F238E27FC236}">
                <a16:creationId xmlns:a16="http://schemas.microsoft.com/office/drawing/2014/main" id="{319FD06F-DA47-804A-9765-1F593A19276B}"/>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42738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B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02859-B5FF-E64E-B4E2-23F55B0111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62" y="1182382"/>
            <a:ext cx="9138938" cy="3961118"/>
          </a:xfrm>
          <a:prstGeom prst="rect">
            <a:avLst/>
          </a:prstGeom>
        </p:spPr>
      </p:pic>
      <p:sp>
        <p:nvSpPr>
          <p:cNvPr id="12" name="Rectangle 11">
            <a:extLst>
              <a:ext uri="{FF2B5EF4-FFF2-40B4-BE49-F238E27FC236}">
                <a16:creationId xmlns:a16="http://schemas.microsoft.com/office/drawing/2014/main" id="{46E8B8EF-F095-E943-9A12-3ED0E6E0C8D3}"/>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3" name="Straight Connector 12">
            <a:extLst>
              <a:ext uri="{FF2B5EF4-FFF2-40B4-BE49-F238E27FC236}">
                <a16:creationId xmlns:a16="http://schemas.microsoft.com/office/drawing/2014/main" id="{2DAC01A8-7043-2943-A7E7-6C997139CCC7}"/>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F4502BC6-489A-D94E-B6F3-33AD94B59BB2}"/>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15" name="Subtitle 2">
            <a:extLst>
              <a:ext uri="{FF2B5EF4-FFF2-40B4-BE49-F238E27FC236}">
                <a16:creationId xmlns:a16="http://schemas.microsoft.com/office/drawing/2014/main" id="{9E1B2196-95BF-514A-904D-D2C04C493F1C}"/>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9" name="Picture 18">
            <a:extLst>
              <a:ext uri="{FF2B5EF4-FFF2-40B4-BE49-F238E27FC236}">
                <a16:creationId xmlns:a16="http://schemas.microsoft.com/office/drawing/2014/main" id="{A92C1ECC-D3B3-764C-AA35-1DD2A7BD198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20" name="TextBox 19">
            <a:extLst>
              <a:ext uri="{FF2B5EF4-FFF2-40B4-BE49-F238E27FC236}">
                <a16:creationId xmlns:a16="http://schemas.microsoft.com/office/drawing/2014/main" id="{6AF06EDD-FF2C-CE41-BF90-95C5E904A551}"/>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74053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6CCBE2-A555-8745-968F-E0C2CE92E3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1439"/>
            <a:ext cx="9144000" cy="3892061"/>
          </a:xfrm>
          <a:prstGeom prst="rect">
            <a:avLst/>
          </a:prstGeom>
        </p:spPr>
      </p:pic>
      <p:sp>
        <p:nvSpPr>
          <p:cNvPr id="16" name="Rectangle 15">
            <a:extLst>
              <a:ext uri="{FF2B5EF4-FFF2-40B4-BE49-F238E27FC236}">
                <a16:creationId xmlns:a16="http://schemas.microsoft.com/office/drawing/2014/main" id="{64303AE3-30FB-A643-AF2C-A13E665E0DDE}"/>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cxnSp>
        <p:nvCxnSpPr>
          <p:cNvPr id="17" name="Straight Connector 16">
            <a:extLst>
              <a:ext uri="{FF2B5EF4-FFF2-40B4-BE49-F238E27FC236}">
                <a16:creationId xmlns:a16="http://schemas.microsoft.com/office/drawing/2014/main" id="{ED15076F-7D26-B546-95C1-C6FEC2093931}"/>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9AB2AAA3-02E9-0A4C-AF2F-8D7B50BC465E}"/>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20" name="Subtitle 2">
            <a:extLst>
              <a:ext uri="{FF2B5EF4-FFF2-40B4-BE49-F238E27FC236}">
                <a16:creationId xmlns:a16="http://schemas.microsoft.com/office/drawing/2014/main" id="{A2D52A6E-CBAC-E24D-BBC3-C0C32AFD6C6C}"/>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pic>
        <p:nvPicPr>
          <p:cNvPr id="12" name="Picture 11">
            <a:extLst>
              <a:ext uri="{FF2B5EF4-FFF2-40B4-BE49-F238E27FC236}">
                <a16:creationId xmlns:a16="http://schemas.microsoft.com/office/drawing/2014/main" id="{C88F2FBA-814A-B841-A7FA-3C2AC8B540A8}"/>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14" name="TextBox 13">
            <a:extLst>
              <a:ext uri="{FF2B5EF4-FFF2-40B4-BE49-F238E27FC236}">
                <a16:creationId xmlns:a16="http://schemas.microsoft.com/office/drawing/2014/main" id="{0034F51D-29CE-A441-909C-853B89B7BBB7}"/>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spTree>
    <p:extLst>
      <p:ext uri="{BB962C8B-B14F-4D97-AF65-F5344CB8AC3E}">
        <p14:creationId xmlns:p14="http://schemas.microsoft.com/office/powerpoint/2010/main" val="192240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4E4162-C30A-B941-99A3-E1AE4282B4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964421"/>
            <a:ext cx="9144000" cy="4179373"/>
          </a:xfrm>
          <a:prstGeom prst="rect">
            <a:avLst/>
          </a:prstGeom>
        </p:spPr>
      </p:pic>
      <p:sp>
        <p:nvSpPr>
          <p:cNvPr id="13" name="Rectangle 12">
            <a:extLst>
              <a:ext uri="{FF2B5EF4-FFF2-40B4-BE49-F238E27FC236}">
                <a16:creationId xmlns:a16="http://schemas.microsoft.com/office/drawing/2014/main" id="{AB67F14D-4B70-A844-B6CC-86803E1BC1CA}"/>
              </a:ext>
            </a:extLst>
          </p:cNvPr>
          <p:cNvSpPr/>
          <p:nvPr userDrawn="1"/>
        </p:nvSpPr>
        <p:spPr>
          <a:xfrm>
            <a:off x="0" y="0"/>
            <a:ext cx="9144000" cy="1393247"/>
          </a:xfrm>
          <a:prstGeom prst="rect">
            <a:avLst/>
          </a:prstGeom>
          <a:solidFill>
            <a:srgbClr val="003F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Regular"/>
              <a:ea typeface="+mn-ea"/>
              <a:cs typeface="+mn-cs"/>
            </a:endParaRPr>
          </a:p>
        </p:txBody>
      </p:sp>
      <p:pic>
        <p:nvPicPr>
          <p:cNvPr id="15" name="Picture 14">
            <a:extLst>
              <a:ext uri="{FF2B5EF4-FFF2-40B4-BE49-F238E27FC236}">
                <a16:creationId xmlns:a16="http://schemas.microsoft.com/office/drawing/2014/main" id="{EE3ABA37-0F36-224F-9E9A-8183BBEC0320}"/>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7975691" y="182432"/>
            <a:ext cx="1097643" cy="1097643"/>
          </a:xfrm>
          <a:prstGeom prst="rect">
            <a:avLst/>
          </a:prstGeom>
        </p:spPr>
      </p:pic>
      <p:sp>
        <p:nvSpPr>
          <p:cNvPr id="16" name="TextBox 15">
            <a:extLst>
              <a:ext uri="{FF2B5EF4-FFF2-40B4-BE49-F238E27FC236}">
                <a16:creationId xmlns:a16="http://schemas.microsoft.com/office/drawing/2014/main" id="{BA679B3F-BD41-554C-A77A-4E3C03CA6EBE}"/>
              </a:ext>
            </a:extLst>
          </p:cNvPr>
          <p:cNvSpPr txBox="1"/>
          <p:nvPr userDrawn="1"/>
        </p:nvSpPr>
        <p:spPr>
          <a:xfrm>
            <a:off x="6755497" y="1055425"/>
            <a:ext cx="274320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Marshfield Clinic Health System</a:t>
            </a:r>
          </a:p>
        </p:txBody>
      </p:sp>
      <p:cxnSp>
        <p:nvCxnSpPr>
          <p:cNvPr id="17" name="Straight Connector 16">
            <a:extLst>
              <a:ext uri="{FF2B5EF4-FFF2-40B4-BE49-F238E27FC236}">
                <a16:creationId xmlns:a16="http://schemas.microsoft.com/office/drawing/2014/main" id="{80B8C8DB-113F-684C-AB8C-BF1A75E15D40}"/>
              </a:ext>
            </a:extLst>
          </p:cNvPr>
          <p:cNvCxnSpPr>
            <a:cxnSpLocks/>
          </p:cNvCxnSpPr>
          <p:nvPr userDrawn="1"/>
        </p:nvCxnSpPr>
        <p:spPr>
          <a:xfrm>
            <a:off x="525130" y="428211"/>
            <a:ext cx="0" cy="706141"/>
          </a:xfrm>
          <a:prstGeom prst="line">
            <a:avLst/>
          </a:prstGeom>
          <a:ln w="38100">
            <a:solidFill>
              <a:srgbClr val="D5225D"/>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EC893426-5E77-2A4D-A8C2-9E6318F75665}"/>
              </a:ext>
            </a:extLst>
          </p:cNvPr>
          <p:cNvSpPr>
            <a:spLocks noGrp="1"/>
          </p:cNvSpPr>
          <p:nvPr>
            <p:ph type="ctrTitle"/>
          </p:nvPr>
        </p:nvSpPr>
        <p:spPr>
          <a:xfrm>
            <a:off x="654099" y="437440"/>
            <a:ext cx="7055738" cy="395507"/>
          </a:xfrm>
          <a:prstGeom prst="rect">
            <a:avLst/>
          </a:prstGeom>
        </p:spPr>
        <p:txBody>
          <a:bodyPr>
            <a:noAutofit/>
          </a:bodyPr>
          <a:lstStyle>
            <a:lvl1pPr algn="l">
              <a:defRPr sz="2550" spc="-75" baseline="0">
                <a:solidFill>
                  <a:schemeClr val="bg1"/>
                </a:solidFill>
              </a:defRPr>
            </a:lvl1pPr>
          </a:lstStyle>
          <a:p>
            <a:r>
              <a:rPr lang="en-US" dirty="0"/>
              <a:t>Branding update</a:t>
            </a:r>
          </a:p>
        </p:txBody>
      </p:sp>
      <p:sp>
        <p:nvSpPr>
          <p:cNvPr id="20" name="Subtitle 2">
            <a:extLst>
              <a:ext uri="{FF2B5EF4-FFF2-40B4-BE49-F238E27FC236}">
                <a16:creationId xmlns:a16="http://schemas.microsoft.com/office/drawing/2014/main" id="{D4E1909D-5420-B244-8DB0-67BF6948B396}"/>
              </a:ext>
            </a:extLst>
          </p:cNvPr>
          <p:cNvSpPr>
            <a:spLocks noGrp="1"/>
          </p:cNvSpPr>
          <p:nvPr>
            <p:ph type="subTitle" idx="1"/>
          </p:nvPr>
        </p:nvSpPr>
        <p:spPr>
          <a:xfrm>
            <a:off x="654100" y="794491"/>
            <a:ext cx="5099402" cy="339860"/>
          </a:xfrm>
          <a:prstGeom prst="rect">
            <a:avLst/>
          </a:prstGeom>
        </p:spPr>
        <p:txBody>
          <a:bodyPr/>
          <a:lstStyle>
            <a:lvl1pPr algn="l">
              <a:defRPr sz="1950" spc="-75"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Research &amp; Results, January 31, 2018</a:t>
            </a:r>
          </a:p>
          <a:p>
            <a:endParaRPr lang="en-US" dirty="0"/>
          </a:p>
        </p:txBody>
      </p:sp>
    </p:spTree>
    <p:extLst>
      <p:ext uri="{BB962C8B-B14F-4D97-AF65-F5344CB8AC3E}">
        <p14:creationId xmlns:p14="http://schemas.microsoft.com/office/powerpoint/2010/main" val="2823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66CC797D-F12A-DB46-92E6-48B253C194DC}"/>
              </a:ext>
            </a:extLst>
          </p:cNvPr>
          <p:cNvSpPr>
            <a:spLocks noGrp="1"/>
          </p:cNvSpPr>
          <p:nvPr>
            <p:ph type="title"/>
          </p:nvPr>
        </p:nvSpPr>
        <p:spPr>
          <a:xfrm>
            <a:off x="298772" y="152312"/>
            <a:ext cx="7886700" cy="53349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1614239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709" r:id="rId18"/>
    <p:sldLayoutId id="2147483710"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189" rtl="0" eaLnBrk="1" latinLnBrk="0" hangingPunct="1">
        <a:lnSpc>
          <a:spcPct val="100000"/>
        </a:lnSpc>
        <a:spcBef>
          <a:spcPct val="0"/>
        </a:spcBef>
        <a:buNone/>
        <a:defRPr sz="2250" b="1" kern="1200" spc="-75" baseline="0">
          <a:solidFill>
            <a:srgbClr val="003F5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457189" rtl="0" eaLnBrk="1" latinLnBrk="0" hangingPunct="1">
        <a:spcBef>
          <a:spcPct val="20000"/>
        </a:spcBef>
        <a:buFont typeface="Arial"/>
        <a:buNone/>
        <a:defRPr sz="2100" kern="1200">
          <a:solidFill>
            <a:schemeClr val="tx1">
              <a:lumMod val="65000"/>
              <a:lumOff val="35000"/>
            </a:schemeClr>
          </a:solidFill>
          <a:latin typeface="+mn-lt"/>
          <a:ea typeface="+mn-ea"/>
          <a:cs typeface="+mn-cs"/>
        </a:defRPr>
      </a:lvl1pPr>
      <a:lvl2pPr marL="842951" indent="-385763" algn="l" defTabSz="457189" rtl="0" eaLnBrk="1" latinLnBrk="0" hangingPunct="1">
        <a:spcBef>
          <a:spcPct val="20000"/>
        </a:spcBef>
        <a:buFont typeface="Arial" panose="020B0604020202020204" pitchFamily="34" charset="0"/>
        <a:buChar char="•"/>
        <a:defRPr sz="2100" kern="1200">
          <a:solidFill>
            <a:schemeClr val="tx1">
              <a:lumMod val="65000"/>
              <a:lumOff val="35000"/>
            </a:schemeClr>
          </a:solidFill>
          <a:latin typeface="+mn-lt"/>
          <a:ea typeface="+mn-ea"/>
          <a:cs typeface="+mn-cs"/>
        </a:defRPr>
      </a:lvl2pPr>
      <a:lvl3pPr marL="1142972" indent="-228594" algn="l" defTabSz="457189" rtl="0" eaLnBrk="1" latinLnBrk="0" hangingPunct="1">
        <a:spcBef>
          <a:spcPct val="20000"/>
        </a:spcBef>
        <a:buFont typeface="Arial"/>
        <a:buChar char="•"/>
        <a:defRPr sz="15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1350" kern="1200">
          <a:solidFill>
            <a:schemeClr val="tx1">
              <a:lumMod val="65000"/>
              <a:lumOff val="35000"/>
            </a:schemeClr>
          </a:solidFill>
          <a:latin typeface="+mn-lt"/>
          <a:ea typeface="+mn-ea"/>
          <a:cs typeface="+mn-cs"/>
        </a:defRPr>
      </a:lvl4pPr>
      <a:lvl5pPr marL="1828754" indent="0" algn="l" defTabSz="457189" rtl="0" eaLnBrk="1" latinLnBrk="0" hangingPunct="1">
        <a:spcBef>
          <a:spcPct val="20000"/>
        </a:spcBef>
        <a:buFont typeface="Arial"/>
        <a:buNone/>
        <a:defRPr sz="135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66CC797D-F12A-DB46-92E6-48B253C194DC}"/>
              </a:ext>
            </a:extLst>
          </p:cNvPr>
          <p:cNvSpPr>
            <a:spLocks noGrp="1"/>
          </p:cNvSpPr>
          <p:nvPr>
            <p:ph type="title"/>
          </p:nvPr>
        </p:nvSpPr>
        <p:spPr>
          <a:xfrm>
            <a:off x="298772" y="152312"/>
            <a:ext cx="7886700" cy="53349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0446978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178" rtl="0" eaLnBrk="1" latinLnBrk="0" hangingPunct="1">
        <a:lnSpc>
          <a:spcPct val="100000"/>
        </a:lnSpc>
        <a:spcBef>
          <a:spcPct val="0"/>
        </a:spcBef>
        <a:buNone/>
        <a:defRPr sz="2250" b="1" kern="1200" spc="-75" baseline="0">
          <a:solidFill>
            <a:srgbClr val="003F5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457178" rtl="0" eaLnBrk="1" latinLnBrk="0" hangingPunct="1">
        <a:spcBef>
          <a:spcPct val="20000"/>
        </a:spcBef>
        <a:buFont typeface="Arial"/>
        <a:buNone/>
        <a:defRPr sz="2100" kern="1200">
          <a:solidFill>
            <a:schemeClr val="tx1">
              <a:lumMod val="65000"/>
              <a:lumOff val="35000"/>
            </a:schemeClr>
          </a:solidFill>
          <a:latin typeface="+mn-lt"/>
          <a:ea typeface="+mn-ea"/>
          <a:cs typeface="+mn-cs"/>
        </a:defRPr>
      </a:lvl1pPr>
      <a:lvl2pPr marL="842930" indent="-385754" algn="l" defTabSz="457178" rtl="0" eaLnBrk="1" latinLnBrk="0" hangingPunct="1">
        <a:spcBef>
          <a:spcPct val="20000"/>
        </a:spcBef>
        <a:buFont typeface="Arial" panose="020B0604020202020204" pitchFamily="34" charset="0"/>
        <a:buChar char="•"/>
        <a:defRPr sz="2100" kern="1200">
          <a:solidFill>
            <a:schemeClr val="tx1">
              <a:lumMod val="65000"/>
              <a:lumOff val="35000"/>
            </a:schemeClr>
          </a:solidFill>
          <a:latin typeface="+mn-lt"/>
          <a:ea typeface="+mn-ea"/>
          <a:cs typeface="+mn-cs"/>
        </a:defRPr>
      </a:lvl2pPr>
      <a:lvl3pPr marL="1142944" indent="-228588" algn="l" defTabSz="457178" rtl="0" eaLnBrk="1" latinLnBrk="0" hangingPunct="1">
        <a:spcBef>
          <a:spcPct val="20000"/>
        </a:spcBef>
        <a:buFont typeface="Arial"/>
        <a:buChar char="•"/>
        <a:defRPr sz="1500" kern="1200">
          <a:solidFill>
            <a:schemeClr val="tx1">
              <a:lumMod val="65000"/>
              <a:lumOff val="35000"/>
            </a:schemeClr>
          </a:solidFill>
          <a:latin typeface="+mn-lt"/>
          <a:ea typeface="+mn-ea"/>
          <a:cs typeface="+mn-cs"/>
        </a:defRPr>
      </a:lvl3pPr>
      <a:lvl4pPr marL="1600120" indent="-228588" algn="l" defTabSz="457178" rtl="0" eaLnBrk="1" latinLnBrk="0" hangingPunct="1">
        <a:spcBef>
          <a:spcPct val="20000"/>
        </a:spcBef>
        <a:buFont typeface="Arial"/>
        <a:buChar char="–"/>
        <a:defRPr sz="1350" kern="1200">
          <a:solidFill>
            <a:schemeClr val="tx1">
              <a:lumMod val="65000"/>
              <a:lumOff val="35000"/>
            </a:schemeClr>
          </a:solidFill>
          <a:latin typeface="+mn-lt"/>
          <a:ea typeface="+mn-ea"/>
          <a:cs typeface="+mn-cs"/>
        </a:defRPr>
      </a:lvl4pPr>
      <a:lvl5pPr marL="1828709" indent="0" algn="l" defTabSz="457178" rtl="0" eaLnBrk="1" latinLnBrk="0" hangingPunct="1">
        <a:spcBef>
          <a:spcPct val="20000"/>
        </a:spcBef>
        <a:buFont typeface="Arial"/>
        <a:buNone/>
        <a:defRPr sz="1350" kern="1200">
          <a:solidFill>
            <a:schemeClr val="tx1">
              <a:lumMod val="65000"/>
              <a:lumOff val="35000"/>
            </a:schemeClr>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abmgood.com/Exome-Sequencing-Service.html"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www.abmgood.com/Whole-Genome-Sequencing-Service.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da.gov/medical-devices/ivd-regulatory-assistance/clinical-laboratory-improvement-amendments-clia"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hyperlink" Target="https://www.cdc.gov/clia/law-regulations.html" TargetMode="External"/><Relationship Id="rId4" Type="http://schemas.openxmlformats.org/officeDocument/2006/relationships/hyperlink" Target="https://www.cms.gov/regulations-and-guidance/legislation/clia/index.html"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cms.gov/regulations-and-guidance/legislation/clia/downloads/ldt-and-clia_faqs.pdf"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www.cms.gov/regulations-and-guidance/legislation/clia/downloads/ldt-and-clia_faqs.pdf"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s://www.cms.gov/regulations-and-guidance/legislation/clia/downloads/ldt-and-clia_faqs.pdf"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hyperlink" Target="https://pubmed.ncbi.nlm.nih.gov/28699700/"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pubmed.ncbi.nlm.nih.gov/28699700/"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pubmed.ncbi.nlm.nih.gov/28699700/"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www.fda.gov/inspections-compliance-enforcement-and-criminal-investigations/warning-letters/inova-genomics-laboratory-577422-04042019" TargetMode="External"/><Relationship Id="rId2" Type="http://schemas.openxmlformats.org/officeDocument/2006/relationships/hyperlink" Target="https://www.fda.gov/medical-devices/safety-communications/fda-warns-against-use-many-genetic-tests-unapproved-claims-predict-patient-response-specific"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A3Lthly94c8&amp;t=91s" TargetMode="Externa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cms.gov/Medicare/Medicare-Fee-for-Service-Payment/ClinicalLabFeeSched/Clinical-Lab-DOS-Policy"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ncbi.nlm.nih.gov/pmc/articles/PMC6465129/"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A3Lthly94c8&amp;t=91s" TargetMode="Externa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s://www.ncbi.nlm.nih.gov/pubmed/?term=Blood+2013+122%3A3268-327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hyperlink" Target="https://www.ncbi.nlm.nih.gov/pubmed/?term=Blood+2013+122%3A3268-327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4099" y="1397697"/>
            <a:ext cx="7055738" cy="449766"/>
          </a:xfrm>
        </p:spPr>
        <p:txBody>
          <a:bodyPr/>
          <a:lstStyle/>
          <a:p>
            <a:pPr algn="ctr"/>
            <a:r>
              <a:rPr lang="en-US" dirty="0" smtClean="0"/>
              <a:t>PSW Member Meet Up!</a:t>
            </a:r>
            <a:endParaRPr lang="en-US" dirty="0"/>
          </a:p>
        </p:txBody>
      </p:sp>
      <p:sp>
        <p:nvSpPr>
          <p:cNvPr id="3" name="Subtitle 2"/>
          <p:cNvSpPr>
            <a:spLocks noGrp="1"/>
          </p:cNvSpPr>
          <p:nvPr>
            <p:ph type="subTitle" idx="1"/>
          </p:nvPr>
        </p:nvSpPr>
        <p:spPr>
          <a:xfrm>
            <a:off x="1632267" y="1885756"/>
            <a:ext cx="5099402" cy="643141"/>
          </a:xfrm>
        </p:spPr>
        <p:txBody>
          <a:bodyPr/>
          <a:lstStyle/>
          <a:p>
            <a:pPr algn="ctr"/>
            <a:r>
              <a:rPr lang="en-US" sz="1800" dirty="0" smtClean="0"/>
              <a:t>03/21/23 – PGx Laboratory Testing</a:t>
            </a:r>
            <a:endParaRPr lang="en-US" sz="1800" dirty="0"/>
          </a:p>
          <a:p>
            <a:endParaRPr lang="en-US" sz="1800" dirty="0" smtClean="0"/>
          </a:p>
        </p:txBody>
      </p:sp>
      <p:grpSp>
        <p:nvGrpSpPr>
          <p:cNvPr id="4" name="Group 3"/>
          <p:cNvGrpSpPr/>
          <p:nvPr/>
        </p:nvGrpSpPr>
        <p:grpSpPr>
          <a:xfrm>
            <a:off x="4467085" y="4037238"/>
            <a:ext cx="4529167" cy="403144"/>
            <a:chOff x="0" y="0"/>
            <a:chExt cx="6649085" cy="64706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spTree>
    <p:extLst>
      <p:ext uri="{BB962C8B-B14F-4D97-AF65-F5344CB8AC3E}">
        <p14:creationId xmlns:p14="http://schemas.microsoft.com/office/powerpoint/2010/main" val="186627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PGx Testing: Genotyping (probing)</a:t>
            </a:r>
            <a:endParaRPr lang="en-US" dirty="0"/>
          </a:p>
        </p:txBody>
      </p:sp>
      <p:sp>
        <p:nvSpPr>
          <p:cNvPr id="3" name="Content Placeholder 2"/>
          <p:cNvSpPr>
            <a:spLocks noGrp="1"/>
          </p:cNvSpPr>
          <p:nvPr>
            <p:ph idx="1"/>
          </p:nvPr>
        </p:nvSpPr>
        <p:spPr>
          <a:xfrm>
            <a:off x="298772" y="742950"/>
            <a:ext cx="8665119" cy="4112056"/>
          </a:xfrm>
        </p:spPr>
        <p:txBody>
          <a:bodyPr>
            <a:noAutofit/>
          </a:bodyPr>
          <a:lstStyle/>
          <a:p>
            <a:r>
              <a:rPr lang="en-US" sz="2000" b="1" u="sng" dirty="0" smtClean="0"/>
              <a:t>Limitations and Considerations</a:t>
            </a:r>
            <a:endParaRPr lang="en-US" sz="2000" b="1" u="sng" dirty="0"/>
          </a:p>
          <a:p>
            <a:r>
              <a:rPr lang="en-US" sz="2000" dirty="0"/>
              <a:t>Definition of ‘wild-type’ often is defined as </a:t>
            </a:r>
            <a:r>
              <a:rPr lang="en-US" sz="2000" i="1" dirty="0"/>
              <a:t>absence</a:t>
            </a:r>
            <a:r>
              <a:rPr lang="en-US" sz="2000" dirty="0"/>
              <a:t> of detected variant (probing technology does not GUARANTEE that important changes are found)</a:t>
            </a:r>
          </a:p>
          <a:p>
            <a:endParaRPr lang="en-US" sz="2000" dirty="0"/>
          </a:p>
          <a:p>
            <a:r>
              <a:rPr lang="en-US" sz="2000" dirty="0"/>
              <a:t>Incorrect assignment of genotype and often phenotype as well</a:t>
            </a:r>
          </a:p>
          <a:p>
            <a:pPr marL="340519" lvl="1"/>
            <a:r>
              <a:rPr lang="en-US" sz="2000" dirty="0"/>
              <a:t>Important to know the *1 allele is usually the default unless a variant is found</a:t>
            </a:r>
          </a:p>
          <a:p>
            <a:pPr indent="-259556"/>
            <a:endParaRPr lang="en-US" sz="2000" dirty="0"/>
          </a:p>
          <a:p>
            <a:pPr indent="-259556"/>
            <a:r>
              <a:rPr lang="en-US" sz="2000" dirty="0" smtClean="0"/>
              <a:t>Genotype </a:t>
            </a:r>
            <a:r>
              <a:rPr lang="en-US" sz="2000" dirty="0"/>
              <a:t>sometimes predicted instead of definitively/ quantitatively tested for:</a:t>
            </a:r>
          </a:p>
          <a:p>
            <a:pPr marL="342900" lvl="1" indent="-259556"/>
            <a:r>
              <a:rPr lang="en-US" sz="2000" dirty="0"/>
              <a:t>X-linked </a:t>
            </a:r>
            <a:r>
              <a:rPr lang="en-US" sz="2000" dirty="0" smtClean="0"/>
              <a:t>genes</a:t>
            </a:r>
          </a:p>
          <a:p>
            <a:pPr marL="342900" lvl="1" indent="-259556"/>
            <a:r>
              <a:rPr lang="en-US" sz="2000" dirty="0" smtClean="0"/>
              <a:t>Hard </a:t>
            </a:r>
            <a:r>
              <a:rPr lang="en-US" sz="2000" dirty="0"/>
              <a:t>to distinguish genotypes (e.g., TMPT *1/*3C vs *3A/*3B</a:t>
            </a:r>
            <a:r>
              <a:rPr lang="en-US" sz="2000" dirty="0" smtClean="0"/>
              <a:t>)</a:t>
            </a:r>
            <a:endParaRPr lang="en-US" sz="2000" dirty="0"/>
          </a:p>
        </p:txBody>
      </p:sp>
    </p:spTree>
    <p:extLst>
      <p:ext uri="{BB962C8B-B14F-4D97-AF65-F5344CB8AC3E}">
        <p14:creationId xmlns:p14="http://schemas.microsoft.com/office/powerpoint/2010/main" val="4243716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4098" y="1183779"/>
            <a:ext cx="8307021" cy="908258"/>
          </a:xfrm>
        </p:spPr>
        <p:txBody>
          <a:bodyPr/>
          <a:lstStyle/>
          <a:p>
            <a:r>
              <a:rPr lang="en-US" sz="2700" dirty="0" smtClean="0"/>
              <a:t>Internal Versus External Testing:</a:t>
            </a:r>
            <a:endParaRPr lang="en-US" sz="2700" dirty="0"/>
          </a:p>
        </p:txBody>
      </p:sp>
    </p:spTree>
    <p:extLst>
      <p:ext uri="{BB962C8B-B14F-4D97-AF65-F5344CB8AC3E}">
        <p14:creationId xmlns:p14="http://schemas.microsoft.com/office/powerpoint/2010/main" val="168864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173" y="46376"/>
            <a:ext cx="8077853" cy="533490"/>
          </a:xfrm>
        </p:spPr>
        <p:txBody>
          <a:bodyPr/>
          <a:lstStyle/>
          <a:p>
            <a:r>
              <a:rPr lang="en-US" dirty="0" smtClean="0"/>
              <a:t>Internal PGx Testing</a:t>
            </a:r>
            <a:endParaRPr lang="en-US" dirty="0"/>
          </a:p>
        </p:txBody>
      </p:sp>
      <p:sp>
        <p:nvSpPr>
          <p:cNvPr id="5" name="Text Placeholder 4"/>
          <p:cNvSpPr>
            <a:spLocks noGrp="1"/>
          </p:cNvSpPr>
          <p:nvPr>
            <p:ph type="body" sz="quarter" idx="12"/>
          </p:nvPr>
        </p:nvSpPr>
        <p:spPr>
          <a:xfrm>
            <a:off x="387175" y="581703"/>
            <a:ext cx="3616790" cy="3387623"/>
          </a:xfrm>
        </p:spPr>
        <p:txBody>
          <a:bodyPr/>
          <a:lstStyle/>
          <a:p>
            <a:r>
              <a:rPr lang="en-US" dirty="0" smtClean="0"/>
              <a:t>Pros:</a:t>
            </a:r>
          </a:p>
          <a:p>
            <a:pPr marL="342900" indent="-342900">
              <a:buFont typeface="Arial" panose="020B0604020202020204" pitchFamily="34" charset="0"/>
              <a:buChar char="•"/>
            </a:pPr>
            <a:r>
              <a:rPr lang="en-US" dirty="0" smtClean="0"/>
              <a:t>Selection of genes/alleles</a:t>
            </a:r>
          </a:p>
          <a:p>
            <a:pPr marL="342900" indent="-342900">
              <a:buFont typeface="Arial" panose="020B0604020202020204" pitchFamily="34" charset="0"/>
              <a:buChar char="•"/>
            </a:pPr>
            <a:r>
              <a:rPr lang="en-US" dirty="0" smtClean="0"/>
              <a:t>Faster Turnaround Time (TAT)</a:t>
            </a:r>
          </a:p>
          <a:p>
            <a:pPr marL="342900" indent="-342900">
              <a:buFont typeface="Arial" panose="020B0604020202020204" pitchFamily="34" charset="0"/>
              <a:buChar char="•"/>
            </a:pPr>
            <a:r>
              <a:rPr lang="en-US" dirty="0" smtClean="0"/>
              <a:t>May improve EMR integration abilities</a:t>
            </a:r>
          </a:p>
          <a:p>
            <a:pPr marL="342900" indent="-342900">
              <a:buFont typeface="Arial" panose="020B0604020202020204" pitchFamily="34" charset="0"/>
              <a:buChar char="•"/>
            </a:pPr>
            <a:r>
              <a:rPr lang="en-US" dirty="0" smtClean="0"/>
              <a:t>May be able to reduce costs of testing</a:t>
            </a:r>
            <a:endParaRPr lang="en-US" dirty="0"/>
          </a:p>
        </p:txBody>
      </p:sp>
      <p:sp>
        <p:nvSpPr>
          <p:cNvPr id="6" name="Text Placeholder 4"/>
          <p:cNvSpPr txBox="1">
            <a:spLocks/>
          </p:cNvSpPr>
          <p:nvPr/>
        </p:nvSpPr>
        <p:spPr>
          <a:xfrm>
            <a:off x="4689011" y="581515"/>
            <a:ext cx="3616790" cy="3387623"/>
          </a:xfrm>
          <a:prstGeom prst="rect">
            <a:avLst/>
          </a:prstGeom>
        </p:spPr>
        <p:txBody>
          <a:bodyPr/>
          <a:lstStyle>
            <a:lvl1pPr marL="0" indent="0" algn="l" defTabSz="457189" rtl="0" eaLnBrk="1" latinLnBrk="0" hangingPunct="1">
              <a:spcBef>
                <a:spcPct val="20000"/>
              </a:spcBef>
              <a:buFont typeface="Arial"/>
              <a:buNone/>
              <a:defRPr sz="2100" b="0" i="0" kern="1200">
                <a:solidFill>
                  <a:schemeClr val="tx1">
                    <a:lumMod val="65000"/>
                    <a:lumOff val="35000"/>
                  </a:schemeClr>
                </a:solidFill>
                <a:latin typeface="Verdana Regular"/>
                <a:ea typeface="+mn-ea"/>
                <a:cs typeface="+mn-cs"/>
              </a:defRPr>
            </a:lvl1pPr>
            <a:lvl2pPr marL="842951" indent="-385763" algn="l" defTabSz="457189"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Verdana Regular"/>
                <a:ea typeface="+mn-ea"/>
                <a:cs typeface="+mn-cs"/>
              </a:defRPr>
            </a:lvl2pPr>
            <a:lvl3pPr marL="1142972" indent="-228594" algn="l" defTabSz="457189" rtl="0" eaLnBrk="1" latinLnBrk="0" hangingPunct="1">
              <a:spcBef>
                <a:spcPct val="20000"/>
              </a:spcBef>
              <a:buFont typeface="Arial"/>
              <a:buChar char="•"/>
              <a:defRPr sz="1500" b="0" i="0" kern="1200">
                <a:solidFill>
                  <a:schemeClr val="tx1">
                    <a:lumMod val="65000"/>
                    <a:lumOff val="35000"/>
                  </a:schemeClr>
                </a:solidFill>
                <a:latin typeface="Verdana Regular"/>
                <a:ea typeface="+mn-ea"/>
                <a:cs typeface="+mn-cs"/>
              </a:defRPr>
            </a:lvl3pPr>
            <a:lvl4pPr marL="1600160" indent="-228594" algn="l" defTabSz="457189" rtl="0" eaLnBrk="1" latinLnBrk="0" hangingPunct="1">
              <a:spcBef>
                <a:spcPct val="20000"/>
              </a:spcBef>
              <a:buFont typeface="Arial"/>
              <a:buChar char="–"/>
              <a:defRPr sz="1350" b="0" i="0" kern="1200">
                <a:solidFill>
                  <a:schemeClr val="tx1">
                    <a:lumMod val="65000"/>
                    <a:lumOff val="35000"/>
                  </a:schemeClr>
                </a:solidFill>
                <a:latin typeface="Verdana Regular"/>
                <a:ea typeface="+mn-ea"/>
                <a:cs typeface="+mn-cs"/>
              </a:defRPr>
            </a:lvl4pPr>
            <a:lvl5pPr marL="1828754" indent="0" algn="l" defTabSz="457189" rtl="0" eaLnBrk="1" latinLnBrk="0" hangingPunct="1">
              <a:spcBef>
                <a:spcPct val="20000"/>
              </a:spcBef>
              <a:buFont typeface="Arial"/>
              <a:buNone/>
              <a:defRPr sz="1350" b="0" i="0" kern="1200">
                <a:solidFill>
                  <a:schemeClr val="tx1">
                    <a:lumMod val="65000"/>
                    <a:lumOff val="35000"/>
                  </a:schemeClr>
                </a:solidFill>
                <a:latin typeface="Verdana Regular"/>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a:t>
            </a:r>
          </a:p>
          <a:p>
            <a:pPr marL="342900" indent="-342900">
              <a:buFont typeface="Arial" panose="020B0604020202020204" pitchFamily="34" charset="0"/>
              <a:buChar char="•"/>
            </a:pPr>
            <a:r>
              <a:rPr lang="en-US" dirty="0" smtClean="0"/>
              <a:t>Scale of economy – min. volumes</a:t>
            </a:r>
          </a:p>
          <a:p>
            <a:pPr marL="342900" indent="-342900">
              <a:buFont typeface="Arial" panose="020B0604020202020204" pitchFamily="34" charset="0"/>
              <a:buChar char="•"/>
            </a:pPr>
            <a:r>
              <a:rPr lang="en-US" dirty="0" smtClean="0"/>
              <a:t>Billing</a:t>
            </a:r>
          </a:p>
          <a:p>
            <a:pPr marL="342900" indent="-342900">
              <a:buFont typeface="Arial" panose="020B0604020202020204" pitchFamily="34" charset="0"/>
              <a:buChar char="•"/>
            </a:pPr>
            <a:r>
              <a:rPr lang="en-US" dirty="0" smtClean="0"/>
              <a:t>Regulation</a:t>
            </a:r>
          </a:p>
          <a:p>
            <a:pPr marL="342900" indent="-342900">
              <a:buFont typeface="Arial" panose="020B0604020202020204" pitchFamily="34" charset="0"/>
              <a:buChar char="•"/>
            </a:pPr>
            <a:r>
              <a:rPr lang="en-US" dirty="0" smtClean="0"/>
              <a:t>Staff, space, overhead and other costs</a:t>
            </a:r>
          </a:p>
          <a:p>
            <a:pPr marL="342900" indent="-342900">
              <a:buFont typeface="Arial" panose="020B0604020202020204" pitchFamily="34" charset="0"/>
              <a:buChar char="•"/>
            </a:pPr>
            <a:r>
              <a:rPr lang="en-US" dirty="0" smtClean="0"/>
              <a:t>Troubleshooting</a:t>
            </a:r>
            <a:endParaRPr lang="en-US" dirty="0"/>
          </a:p>
        </p:txBody>
      </p:sp>
    </p:spTree>
    <p:extLst>
      <p:ext uri="{BB962C8B-B14F-4D97-AF65-F5344CB8AC3E}">
        <p14:creationId xmlns:p14="http://schemas.microsoft.com/office/powerpoint/2010/main" val="5135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173" y="46376"/>
            <a:ext cx="8077853" cy="533490"/>
          </a:xfrm>
        </p:spPr>
        <p:txBody>
          <a:bodyPr/>
          <a:lstStyle/>
          <a:p>
            <a:r>
              <a:rPr lang="en-US" dirty="0" smtClean="0"/>
              <a:t>External PGx Testing</a:t>
            </a:r>
            <a:endParaRPr lang="en-US" dirty="0"/>
          </a:p>
        </p:txBody>
      </p:sp>
      <p:sp>
        <p:nvSpPr>
          <p:cNvPr id="5" name="Text Placeholder 4"/>
          <p:cNvSpPr>
            <a:spLocks noGrp="1"/>
          </p:cNvSpPr>
          <p:nvPr>
            <p:ph type="body" sz="quarter" idx="12"/>
          </p:nvPr>
        </p:nvSpPr>
        <p:spPr>
          <a:xfrm>
            <a:off x="387175" y="581703"/>
            <a:ext cx="3616790" cy="3387623"/>
          </a:xfrm>
        </p:spPr>
        <p:txBody>
          <a:bodyPr/>
          <a:lstStyle/>
          <a:p>
            <a:r>
              <a:rPr lang="en-US" dirty="0" smtClean="0"/>
              <a:t>Pros:</a:t>
            </a:r>
          </a:p>
          <a:p>
            <a:pPr marL="342900" indent="-342900">
              <a:buFont typeface="Arial" panose="020B0604020202020204" pitchFamily="34" charset="0"/>
              <a:buChar char="•"/>
            </a:pPr>
            <a:r>
              <a:rPr lang="en-US" dirty="0" smtClean="0"/>
              <a:t>Often offer variable billing options and price ranges</a:t>
            </a:r>
          </a:p>
          <a:p>
            <a:pPr marL="342900" indent="-342900">
              <a:buFont typeface="Arial" panose="020B0604020202020204" pitchFamily="34" charset="0"/>
              <a:buChar char="•"/>
            </a:pPr>
            <a:r>
              <a:rPr lang="en-US" dirty="0" smtClean="0"/>
              <a:t>Patient and provider support services</a:t>
            </a:r>
          </a:p>
          <a:p>
            <a:pPr marL="342900" indent="-342900">
              <a:buFont typeface="Arial" panose="020B0604020202020204" pitchFamily="34" charset="0"/>
              <a:buChar char="•"/>
            </a:pPr>
            <a:r>
              <a:rPr lang="en-US" dirty="0" smtClean="0"/>
              <a:t>Variety of options</a:t>
            </a:r>
            <a:endParaRPr lang="en-US" dirty="0"/>
          </a:p>
        </p:txBody>
      </p:sp>
      <p:sp>
        <p:nvSpPr>
          <p:cNvPr id="6" name="Text Placeholder 4"/>
          <p:cNvSpPr txBox="1">
            <a:spLocks/>
          </p:cNvSpPr>
          <p:nvPr/>
        </p:nvSpPr>
        <p:spPr>
          <a:xfrm>
            <a:off x="4689011" y="581515"/>
            <a:ext cx="3616790" cy="3387623"/>
          </a:xfrm>
          <a:prstGeom prst="rect">
            <a:avLst/>
          </a:prstGeom>
        </p:spPr>
        <p:txBody>
          <a:bodyPr/>
          <a:lstStyle>
            <a:lvl1pPr marL="0" indent="0" algn="l" defTabSz="457189" rtl="0" eaLnBrk="1" latinLnBrk="0" hangingPunct="1">
              <a:spcBef>
                <a:spcPct val="20000"/>
              </a:spcBef>
              <a:buFont typeface="Arial"/>
              <a:buNone/>
              <a:defRPr sz="2100" b="0" i="0" kern="1200">
                <a:solidFill>
                  <a:schemeClr val="tx1">
                    <a:lumMod val="65000"/>
                    <a:lumOff val="35000"/>
                  </a:schemeClr>
                </a:solidFill>
                <a:latin typeface="Verdana Regular"/>
                <a:ea typeface="+mn-ea"/>
                <a:cs typeface="+mn-cs"/>
              </a:defRPr>
            </a:lvl1pPr>
            <a:lvl2pPr marL="842951" indent="-385763" algn="l" defTabSz="457189" rtl="0" eaLnBrk="1" latinLnBrk="0" hangingPunct="1">
              <a:spcBef>
                <a:spcPct val="20000"/>
              </a:spcBef>
              <a:buFont typeface="Arial" panose="020B0604020202020204" pitchFamily="34" charset="0"/>
              <a:buChar char="•"/>
              <a:defRPr sz="1800" b="0" i="0" kern="1200">
                <a:solidFill>
                  <a:schemeClr val="tx1">
                    <a:lumMod val="65000"/>
                    <a:lumOff val="35000"/>
                  </a:schemeClr>
                </a:solidFill>
                <a:latin typeface="Verdana Regular"/>
                <a:ea typeface="+mn-ea"/>
                <a:cs typeface="+mn-cs"/>
              </a:defRPr>
            </a:lvl2pPr>
            <a:lvl3pPr marL="1142972" indent="-228594" algn="l" defTabSz="457189" rtl="0" eaLnBrk="1" latinLnBrk="0" hangingPunct="1">
              <a:spcBef>
                <a:spcPct val="20000"/>
              </a:spcBef>
              <a:buFont typeface="Arial"/>
              <a:buChar char="•"/>
              <a:defRPr sz="1500" b="0" i="0" kern="1200">
                <a:solidFill>
                  <a:schemeClr val="tx1">
                    <a:lumMod val="65000"/>
                    <a:lumOff val="35000"/>
                  </a:schemeClr>
                </a:solidFill>
                <a:latin typeface="Verdana Regular"/>
                <a:ea typeface="+mn-ea"/>
                <a:cs typeface="+mn-cs"/>
              </a:defRPr>
            </a:lvl3pPr>
            <a:lvl4pPr marL="1600160" indent="-228594" algn="l" defTabSz="457189" rtl="0" eaLnBrk="1" latinLnBrk="0" hangingPunct="1">
              <a:spcBef>
                <a:spcPct val="20000"/>
              </a:spcBef>
              <a:buFont typeface="Arial"/>
              <a:buChar char="–"/>
              <a:defRPr sz="1350" b="0" i="0" kern="1200">
                <a:solidFill>
                  <a:schemeClr val="tx1">
                    <a:lumMod val="65000"/>
                    <a:lumOff val="35000"/>
                  </a:schemeClr>
                </a:solidFill>
                <a:latin typeface="Verdana Regular"/>
                <a:ea typeface="+mn-ea"/>
                <a:cs typeface="+mn-cs"/>
              </a:defRPr>
            </a:lvl4pPr>
            <a:lvl5pPr marL="1828754" indent="0" algn="l" defTabSz="457189" rtl="0" eaLnBrk="1" latinLnBrk="0" hangingPunct="1">
              <a:spcBef>
                <a:spcPct val="20000"/>
              </a:spcBef>
              <a:buFont typeface="Arial"/>
              <a:buNone/>
              <a:defRPr sz="1350" b="0" i="0" kern="1200">
                <a:solidFill>
                  <a:schemeClr val="tx1">
                    <a:lumMod val="65000"/>
                    <a:lumOff val="35000"/>
                  </a:schemeClr>
                </a:solidFill>
                <a:latin typeface="Verdana Regular"/>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a:t>
            </a:r>
          </a:p>
          <a:p>
            <a:pPr marL="342900" indent="-342900">
              <a:buFont typeface="Arial" panose="020B0604020202020204" pitchFamily="34" charset="0"/>
              <a:buChar char="•"/>
            </a:pPr>
            <a:r>
              <a:rPr lang="en-US" dirty="0" smtClean="0"/>
              <a:t>Panel selection</a:t>
            </a:r>
          </a:p>
          <a:p>
            <a:pPr marL="342900" indent="-342900">
              <a:buFont typeface="Arial" panose="020B0604020202020204" pitchFamily="34" charset="0"/>
              <a:buChar char="•"/>
            </a:pPr>
            <a:r>
              <a:rPr lang="en-US" dirty="0" smtClean="0"/>
              <a:t>Report formatting static</a:t>
            </a:r>
          </a:p>
          <a:p>
            <a:pPr marL="342900" indent="-342900">
              <a:buFont typeface="Arial" panose="020B0604020202020204" pitchFamily="34" charset="0"/>
              <a:buChar char="•"/>
            </a:pPr>
            <a:r>
              <a:rPr lang="en-US" dirty="0" smtClean="0"/>
              <a:t>Limited integration options</a:t>
            </a:r>
          </a:p>
          <a:p>
            <a:endParaRPr lang="en-US" dirty="0"/>
          </a:p>
        </p:txBody>
      </p:sp>
    </p:spTree>
    <p:extLst>
      <p:ext uri="{BB962C8B-B14F-4D97-AF65-F5344CB8AC3E}">
        <p14:creationId xmlns:p14="http://schemas.microsoft.com/office/powerpoint/2010/main" val="411767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4098" y="1183779"/>
            <a:ext cx="8307021" cy="908258"/>
          </a:xfrm>
        </p:spPr>
        <p:txBody>
          <a:bodyPr/>
          <a:lstStyle/>
          <a:p>
            <a:r>
              <a:rPr lang="en-US" sz="2700" dirty="0" smtClean="0"/>
              <a:t>Evaluating External Laboratories: </a:t>
            </a:r>
            <a:r>
              <a:rPr lang="en-US" sz="2700" dirty="0" smtClean="0"/>
              <a:t>Costs, Considerations/Regulations &amp; Selection</a:t>
            </a:r>
            <a:endParaRPr lang="en-US" sz="2700" dirty="0"/>
          </a:p>
        </p:txBody>
      </p:sp>
    </p:spTree>
    <p:extLst>
      <p:ext uri="{BB962C8B-B14F-4D97-AF65-F5344CB8AC3E}">
        <p14:creationId xmlns:p14="http://schemas.microsoft.com/office/powerpoint/2010/main" val="61323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A6143D"/>
                </a:solidFill>
              </a:rPr>
              <a:t>PGx Laboratory Testing: Estimated Costs of Tech</a:t>
            </a:r>
            <a:endParaRPr lang="en-US" dirty="0">
              <a:solidFill>
                <a:srgbClr val="A6143D"/>
              </a:solidFill>
            </a:endParaRPr>
          </a:p>
        </p:txBody>
      </p:sp>
      <p:sp>
        <p:nvSpPr>
          <p:cNvPr id="3" name="Content Placeholder 2"/>
          <p:cNvSpPr>
            <a:spLocks noGrp="1"/>
          </p:cNvSpPr>
          <p:nvPr>
            <p:ph idx="1"/>
          </p:nvPr>
        </p:nvSpPr>
        <p:spPr>
          <a:xfrm>
            <a:off x="407624" y="805332"/>
            <a:ext cx="8207566" cy="3766669"/>
          </a:xfrm>
        </p:spPr>
        <p:txBody>
          <a:bodyPr>
            <a:normAutofit fontScale="92500" lnSpcReduction="20000"/>
          </a:bodyPr>
          <a:lstStyle/>
          <a:p>
            <a:r>
              <a:rPr lang="en-US" dirty="0" smtClean="0"/>
              <a:t>Sequencing more expensive – </a:t>
            </a:r>
          </a:p>
          <a:p>
            <a:pPr marL="560784" lvl="1" indent="-342900"/>
            <a:r>
              <a:rPr lang="en-US" dirty="0" smtClean="0"/>
              <a:t>Single/Targeted Gene Analysis: ~$200-$400 </a:t>
            </a:r>
          </a:p>
          <a:p>
            <a:pPr marL="560784" lvl="1" indent="-342900"/>
            <a:r>
              <a:rPr lang="en-US" dirty="0" smtClean="0"/>
              <a:t>Whole exome: ~$350-$1150</a:t>
            </a:r>
          </a:p>
          <a:p>
            <a:pPr marL="560784" lvl="1" indent="-342900"/>
            <a:r>
              <a:rPr lang="en-US" dirty="0" smtClean="0"/>
              <a:t>Whole genome: ~$1500-$5400</a:t>
            </a:r>
          </a:p>
          <a:p>
            <a:pPr marL="560784" lvl="1" indent="-342900"/>
            <a:r>
              <a:rPr lang="en-US" dirty="0" smtClean="0"/>
              <a:t>Note: Read depth will influence cost (positive correlation)</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Genotyping (probing) cheaper – </a:t>
            </a:r>
          </a:p>
          <a:p>
            <a:pPr marL="560784" lvl="1" indent="-342900"/>
            <a:r>
              <a:rPr lang="en-US" dirty="0" smtClean="0"/>
              <a:t>Costs usually range in the $200-$400 range for &gt;20 genes </a:t>
            </a:r>
          </a:p>
          <a:p>
            <a:pPr marL="560784" lvl="1" indent="-342900"/>
            <a:r>
              <a:rPr lang="en-US" dirty="0" smtClean="0"/>
              <a:t>Sometimes able to detect Copy Number Variations (e.g., CYP2D6*1xN)</a:t>
            </a:r>
          </a:p>
          <a:p>
            <a:pPr marL="217884" indent="-342900"/>
            <a:endParaRPr lang="en-US" dirty="0"/>
          </a:p>
          <a:p>
            <a:pPr marL="217884" indent="-342900"/>
            <a:r>
              <a:rPr lang="en-US" i="1" dirty="0" smtClean="0"/>
              <a:t>These are estimates as of 2019/2020; in general, the cost of this type of testing is decreasing with time. </a:t>
            </a:r>
          </a:p>
        </p:txBody>
      </p:sp>
      <p:sp>
        <p:nvSpPr>
          <p:cNvPr id="4" name="TextBox 3"/>
          <p:cNvSpPr txBox="1"/>
          <p:nvPr/>
        </p:nvSpPr>
        <p:spPr>
          <a:xfrm>
            <a:off x="3158158" y="4769438"/>
            <a:ext cx="5985842" cy="369332"/>
          </a:xfrm>
          <a:prstGeom prst="rect">
            <a:avLst/>
          </a:prstGeom>
          <a:noFill/>
        </p:spPr>
        <p:txBody>
          <a:bodyPr wrap="square" rtlCol="0">
            <a:spAutoFit/>
          </a:bodyPr>
          <a:lstStyle/>
          <a:p>
            <a:pPr algn="r"/>
            <a:r>
              <a:rPr lang="en-US" sz="900" dirty="0"/>
              <a:t>WES cost reference: </a:t>
            </a:r>
            <a:r>
              <a:rPr lang="en-US" sz="900" dirty="0">
                <a:hlinkClick r:id="rId3"/>
              </a:rPr>
              <a:t>https://www.abmgood.com/Exome-Sequencing-Service.html</a:t>
            </a:r>
            <a:endParaRPr lang="en-US" sz="900" dirty="0"/>
          </a:p>
          <a:p>
            <a:pPr algn="r"/>
            <a:r>
              <a:rPr lang="en-US" sz="900" dirty="0"/>
              <a:t>WGS cost reference: </a:t>
            </a:r>
            <a:r>
              <a:rPr lang="en-US" sz="900" dirty="0">
                <a:hlinkClick r:id="rId4"/>
              </a:rPr>
              <a:t>https://www.abmgood.com/Whole-Genome-Sequencing-Service.html</a:t>
            </a:r>
            <a:endParaRPr lang="en-US" sz="900" dirty="0"/>
          </a:p>
        </p:txBody>
      </p:sp>
    </p:spTree>
    <p:extLst>
      <p:ext uri="{BB962C8B-B14F-4D97-AF65-F5344CB8AC3E}">
        <p14:creationId xmlns:p14="http://schemas.microsoft.com/office/powerpoint/2010/main" val="310000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A6143D"/>
                </a:solidFill>
              </a:rPr>
              <a:t>Laboratory Considerations/Regulations</a:t>
            </a:r>
            <a:endParaRPr lang="en-US" dirty="0">
              <a:solidFill>
                <a:srgbClr val="A6143D"/>
              </a:solidFill>
            </a:endParaRPr>
          </a:p>
        </p:txBody>
      </p:sp>
      <p:sp>
        <p:nvSpPr>
          <p:cNvPr id="3" name="Content Placeholder 2"/>
          <p:cNvSpPr>
            <a:spLocks noGrp="1"/>
          </p:cNvSpPr>
          <p:nvPr>
            <p:ph idx="1"/>
          </p:nvPr>
        </p:nvSpPr>
        <p:spPr>
          <a:xfrm>
            <a:off x="550844" y="718102"/>
            <a:ext cx="8383836" cy="3923472"/>
          </a:xfrm>
        </p:spPr>
        <p:txBody>
          <a:bodyPr>
            <a:normAutofit/>
          </a:bodyPr>
          <a:lstStyle/>
          <a:p>
            <a:pPr algn="ctr"/>
            <a:r>
              <a:rPr lang="en-US" b="1" dirty="0"/>
              <a:t>If results to be used clinically, the </a:t>
            </a:r>
            <a:r>
              <a:rPr lang="en-US" b="1" u="sng" dirty="0"/>
              <a:t>lab</a:t>
            </a:r>
            <a:r>
              <a:rPr lang="en-US" b="1" dirty="0"/>
              <a:t> must be CLIA certified, CAP accreditation is also preferred</a:t>
            </a:r>
          </a:p>
          <a:p>
            <a:pPr marL="217884" indent="-342900"/>
            <a:r>
              <a:rPr lang="en-US" u="sng" dirty="0" smtClean="0"/>
              <a:t>Clinical Laboratory Improvement Amendments (1988)</a:t>
            </a:r>
          </a:p>
          <a:p>
            <a:pPr marL="426244" lvl="1" indent="-342900"/>
            <a:r>
              <a:rPr lang="en-US" sz="1600" dirty="0"/>
              <a:t>Goal: to ensure quality laboratory testing</a:t>
            </a:r>
          </a:p>
          <a:p>
            <a:pPr marL="426244" lvl="1" indent="-342900"/>
            <a:r>
              <a:rPr lang="en-US" sz="1600" dirty="0"/>
              <a:t>Annual competencies for technologists and assay</a:t>
            </a:r>
          </a:p>
          <a:p>
            <a:pPr marL="426244" lvl="1" indent="-342900"/>
            <a:r>
              <a:rPr lang="en-US" sz="1600" dirty="0"/>
              <a:t>Required for reimbursement from Centers for Medicare and Medicaid Services (CMS)	</a:t>
            </a:r>
          </a:p>
          <a:p>
            <a:pPr marL="426244" lvl="1" indent="-342900"/>
            <a:r>
              <a:rPr lang="en-US" sz="1600" dirty="0"/>
              <a:t>Regulated by the FDA, CMS and CDC</a:t>
            </a:r>
          </a:p>
          <a:p>
            <a:pPr marL="426244" lvl="1" indent="-342900"/>
            <a:endParaRPr lang="en-US" sz="1500" dirty="0"/>
          </a:p>
          <a:p>
            <a:pPr marL="342900" indent="-342900"/>
            <a:r>
              <a:rPr lang="en-US" u="sng" dirty="0" smtClean="0"/>
              <a:t>College of American Pathologists (CAP) Accreditation</a:t>
            </a:r>
          </a:p>
          <a:p>
            <a:pPr indent="-500051" algn="just">
              <a:buFont typeface="Arial" panose="020B0604020202020204" pitchFamily="34" charset="0"/>
              <a:buChar char="•"/>
            </a:pPr>
            <a:r>
              <a:rPr lang="en-US" sz="1600" dirty="0"/>
              <a:t>Builds upon CLIA regulations</a:t>
            </a:r>
          </a:p>
          <a:p>
            <a:pPr indent="-500051" algn="just">
              <a:buFont typeface="Arial" panose="020B0604020202020204" pitchFamily="34" charset="0"/>
              <a:buChar char="•"/>
            </a:pPr>
            <a:r>
              <a:rPr lang="en-US" sz="1600" dirty="0"/>
              <a:t>Granted ‘deeming’ </a:t>
            </a:r>
            <a:r>
              <a:rPr lang="en-US" sz="1600" dirty="0" smtClean="0"/>
              <a:t>(granting) </a:t>
            </a:r>
            <a:r>
              <a:rPr lang="en-US" sz="1600" dirty="0"/>
              <a:t>authority by CMS as well as the Joint Commission</a:t>
            </a:r>
          </a:p>
          <a:p>
            <a:pPr marL="685800" lvl="1" indent="-342900"/>
            <a:endParaRPr lang="en-US" dirty="0" smtClean="0">
              <a:solidFill>
                <a:srgbClr val="FF0000"/>
              </a:solidFill>
            </a:endParaRPr>
          </a:p>
        </p:txBody>
      </p:sp>
      <p:sp>
        <p:nvSpPr>
          <p:cNvPr id="4" name="TextBox 3"/>
          <p:cNvSpPr txBox="1"/>
          <p:nvPr/>
        </p:nvSpPr>
        <p:spPr>
          <a:xfrm>
            <a:off x="1217543" y="4686301"/>
            <a:ext cx="7717137" cy="507831"/>
          </a:xfrm>
          <a:prstGeom prst="rect">
            <a:avLst/>
          </a:prstGeom>
          <a:noFill/>
        </p:spPr>
        <p:txBody>
          <a:bodyPr wrap="square" rtlCol="0">
            <a:spAutoFit/>
          </a:bodyPr>
          <a:lstStyle/>
          <a:p>
            <a:pPr algn="r"/>
            <a:r>
              <a:rPr lang="en-US" sz="900" dirty="0"/>
              <a:t>CLIA Law &amp; Regulations: </a:t>
            </a:r>
            <a:r>
              <a:rPr lang="en-US" sz="900" dirty="0">
                <a:hlinkClick r:id="rId3"/>
              </a:rPr>
              <a:t>https://www.fda.gov/medical-devices/ivd-regulatory-assistance/clinical-laboratory-improvement-amendments-clia</a:t>
            </a:r>
            <a:r>
              <a:rPr lang="en-US" sz="900" dirty="0"/>
              <a:t> ; </a:t>
            </a:r>
            <a:r>
              <a:rPr lang="en-US" sz="900" dirty="0">
                <a:hlinkClick r:id="rId4"/>
              </a:rPr>
              <a:t>https://www.cms.gov/regulations-and-guidance/legislation/clia/index.html</a:t>
            </a:r>
            <a:endParaRPr lang="en-US" sz="900" dirty="0"/>
          </a:p>
          <a:p>
            <a:pPr algn="r"/>
            <a:r>
              <a:rPr lang="en-US" sz="900" dirty="0"/>
              <a:t>; </a:t>
            </a:r>
            <a:r>
              <a:rPr lang="en-US" sz="900" dirty="0">
                <a:hlinkClick r:id="rId5"/>
              </a:rPr>
              <a:t>https://www.cdc.gov/clia/law-regulations.html</a:t>
            </a:r>
            <a:endParaRPr lang="en-US" sz="900" dirty="0"/>
          </a:p>
        </p:txBody>
      </p:sp>
    </p:spTree>
    <p:extLst>
      <p:ext uri="{BB962C8B-B14F-4D97-AF65-F5344CB8AC3E}">
        <p14:creationId xmlns:p14="http://schemas.microsoft.com/office/powerpoint/2010/main" val="2359339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4" y="139849"/>
            <a:ext cx="8077853" cy="533490"/>
          </a:xfrm>
        </p:spPr>
        <p:txBody>
          <a:bodyPr/>
          <a:lstStyle/>
          <a:p>
            <a:r>
              <a:rPr lang="en-US" u="sng" dirty="0" smtClean="0"/>
              <a:t>Lab</a:t>
            </a:r>
            <a:r>
              <a:rPr lang="en-US" dirty="0" smtClean="0"/>
              <a:t> versus </a:t>
            </a:r>
            <a:r>
              <a:rPr lang="en-US" u="sng" dirty="0" smtClean="0"/>
              <a:t>Test</a:t>
            </a:r>
            <a:r>
              <a:rPr lang="en-US" dirty="0" smtClean="0"/>
              <a:t> Requirements</a:t>
            </a:r>
            <a:endParaRPr lang="en-US" dirty="0"/>
          </a:p>
        </p:txBody>
      </p:sp>
      <p:sp>
        <p:nvSpPr>
          <p:cNvPr id="3" name="Text Placeholder 2"/>
          <p:cNvSpPr>
            <a:spLocks noGrp="1"/>
          </p:cNvSpPr>
          <p:nvPr>
            <p:ph type="body" sz="quarter" idx="12"/>
          </p:nvPr>
        </p:nvSpPr>
        <p:spPr>
          <a:xfrm>
            <a:off x="387174" y="851867"/>
            <a:ext cx="8590571" cy="3650860"/>
          </a:xfrm>
        </p:spPr>
        <p:txBody>
          <a:bodyPr/>
          <a:lstStyle/>
          <a:p>
            <a:pPr marL="285750" indent="-285750">
              <a:buFont typeface="Arial" panose="020B0604020202020204" pitchFamily="34" charset="0"/>
              <a:buChar char="•"/>
            </a:pPr>
            <a:r>
              <a:rPr lang="en-US" sz="1600" dirty="0"/>
              <a:t>The Clinical Laboratory Improvement Amendments (</a:t>
            </a:r>
            <a:r>
              <a:rPr lang="en-US" sz="1600" b="1" dirty="0"/>
              <a:t>CLIA</a:t>
            </a:r>
            <a:r>
              <a:rPr lang="en-US" sz="1600" dirty="0"/>
              <a:t>) program </a:t>
            </a:r>
            <a:r>
              <a:rPr lang="en-US" sz="1600" b="1" dirty="0"/>
              <a:t>regulates</a:t>
            </a:r>
            <a:r>
              <a:rPr lang="en-US" sz="1600" dirty="0"/>
              <a:t> </a:t>
            </a:r>
            <a:r>
              <a:rPr lang="en-US" sz="1600" b="1" u="sng" dirty="0" smtClean="0"/>
              <a:t>laboratories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The </a:t>
            </a:r>
            <a:r>
              <a:rPr lang="en-US" sz="1600" b="1" dirty="0"/>
              <a:t>FDA </a:t>
            </a:r>
            <a:r>
              <a:rPr lang="en-US" sz="1600" b="1" dirty="0" smtClean="0"/>
              <a:t>regulates…</a:t>
            </a:r>
            <a:r>
              <a:rPr lang="en-US" sz="1600" b="1" u="sng" dirty="0" smtClean="0"/>
              <a:t>devices</a:t>
            </a:r>
            <a:r>
              <a:rPr lang="en-US" sz="1600" b="1" dirty="0" smtClean="0"/>
              <a:t> [like LDTs]</a:t>
            </a:r>
            <a:r>
              <a:rPr lang="en-US" sz="1600" dirty="0" smtClean="0"/>
              <a:t>…to </a:t>
            </a:r>
            <a:r>
              <a:rPr lang="en-US" sz="1600" dirty="0"/>
              <a:t>ensure that </a:t>
            </a:r>
            <a:r>
              <a:rPr lang="en-US" sz="1600" dirty="0" smtClean="0"/>
              <a:t>devices…are </a:t>
            </a:r>
            <a:r>
              <a:rPr lang="en-US" sz="1600" dirty="0"/>
              <a:t>reasonably safe and </a:t>
            </a:r>
            <a:r>
              <a:rPr lang="en-US" sz="1600" dirty="0" smtClean="0"/>
              <a:t>effective</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600" dirty="0"/>
              <a:t>When a laboratory develops a test system such as an </a:t>
            </a:r>
            <a:r>
              <a:rPr lang="en-US" sz="1600" b="1" dirty="0"/>
              <a:t>LDT</a:t>
            </a:r>
            <a:r>
              <a:rPr lang="en-US" sz="1600" dirty="0"/>
              <a:t> in-house without receiving FDA clearance or approval, </a:t>
            </a:r>
            <a:r>
              <a:rPr lang="en-US" sz="1600" b="1" dirty="0"/>
              <a:t>CLIA prohibits the release of any test results prior to the laboratory establishing certain performance characteristics </a:t>
            </a:r>
            <a:r>
              <a:rPr lang="en-US" sz="1600" dirty="0"/>
              <a:t>relating to analytical validity for the use of that test system in the laboratory’s own </a:t>
            </a:r>
            <a:r>
              <a:rPr lang="en-US" sz="1600" dirty="0" smtClean="0"/>
              <a:t>environment…</a:t>
            </a:r>
            <a:r>
              <a:rPr lang="en-US" sz="1600" dirty="0"/>
              <a:t/>
            </a:r>
            <a:br>
              <a:rPr lang="en-US" sz="1600" dirty="0"/>
            </a:br>
            <a:endParaRPr lang="en-US" sz="1600" dirty="0" smtClean="0"/>
          </a:p>
          <a:p>
            <a:pPr marL="285750" indent="-285750">
              <a:buFont typeface="Arial" panose="020B0604020202020204" pitchFamily="34" charset="0"/>
              <a:buChar char="•"/>
            </a:pPr>
            <a:r>
              <a:rPr lang="en-US" sz="1600" dirty="0" smtClean="0"/>
              <a:t>This </a:t>
            </a:r>
            <a:r>
              <a:rPr lang="en-US" sz="1600" dirty="0"/>
              <a:t>analytical validation is </a:t>
            </a:r>
            <a:r>
              <a:rPr lang="en-US" sz="1600" b="1" dirty="0"/>
              <a:t>limited</a:t>
            </a:r>
            <a:r>
              <a:rPr lang="en-US" sz="1600" dirty="0"/>
              <a:t>, however, </a:t>
            </a:r>
            <a:r>
              <a:rPr lang="en-US" sz="1600" b="1" dirty="0"/>
              <a:t>to the specific conditions, staff, equipment and patient population of the particular </a:t>
            </a:r>
            <a:r>
              <a:rPr lang="en-US" sz="1600" b="1" dirty="0" smtClean="0"/>
              <a:t>laboratory</a:t>
            </a:r>
            <a:r>
              <a:rPr lang="en-US" sz="1600" dirty="0" smtClean="0"/>
              <a:t>…</a:t>
            </a:r>
            <a:endParaRPr lang="en-US" sz="1600" dirty="0"/>
          </a:p>
        </p:txBody>
      </p:sp>
      <p:sp>
        <p:nvSpPr>
          <p:cNvPr id="4" name="TextBox 3"/>
          <p:cNvSpPr txBox="1"/>
          <p:nvPr/>
        </p:nvSpPr>
        <p:spPr>
          <a:xfrm>
            <a:off x="3225341" y="4638502"/>
            <a:ext cx="5885410" cy="461665"/>
          </a:xfrm>
          <a:prstGeom prst="rect">
            <a:avLst/>
          </a:prstGeom>
          <a:noFill/>
        </p:spPr>
        <p:txBody>
          <a:bodyPr wrap="square" rtlCol="0">
            <a:spAutoFit/>
          </a:bodyPr>
          <a:lstStyle/>
          <a:p>
            <a:r>
              <a:rPr lang="en-US" sz="1200" dirty="0" smtClean="0">
                <a:solidFill>
                  <a:schemeClr val="bg1"/>
                </a:solidFill>
              </a:rPr>
              <a:t>LDT and CLIA </a:t>
            </a:r>
            <a:r>
              <a:rPr lang="en-US" sz="1200" dirty="0">
                <a:solidFill>
                  <a:schemeClr val="bg1"/>
                </a:solidFill>
              </a:rPr>
              <a:t>FAQs (</a:t>
            </a:r>
            <a:r>
              <a:rPr lang="en-US" sz="1200" dirty="0">
                <a:solidFill>
                  <a:schemeClr val="bg1"/>
                </a:solidFill>
                <a:hlinkClick r:id="rId2"/>
              </a:rPr>
              <a:t>https://</a:t>
            </a:r>
            <a:r>
              <a:rPr lang="en-US" sz="1200" dirty="0" smtClean="0">
                <a:solidFill>
                  <a:schemeClr val="bg1"/>
                </a:solidFill>
                <a:hlinkClick r:id="rId2"/>
              </a:rPr>
              <a:t>www.cms.gov/regulations-and-guidance/legislation/clia/downloads/ldt-and-clia_faqs.pdf</a:t>
            </a:r>
            <a:r>
              <a:rPr lang="en-US" sz="1200" dirty="0" smtClean="0">
                <a:solidFill>
                  <a:schemeClr val="bg1"/>
                </a:solidFill>
              </a:rPr>
              <a:t> )</a:t>
            </a:r>
            <a:endParaRPr lang="en-US" sz="1200" dirty="0">
              <a:solidFill>
                <a:schemeClr val="bg1"/>
              </a:solidFill>
            </a:endParaRPr>
          </a:p>
        </p:txBody>
      </p:sp>
    </p:spTree>
    <p:extLst>
      <p:ext uri="{BB962C8B-B14F-4D97-AF65-F5344CB8AC3E}">
        <p14:creationId xmlns:p14="http://schemas.microsoft.com/office/powerpoint/2010/main" val="21587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4" y="139849"/>
            <a:ext cx="8077853" cy="533490"/>
          </a:xfrm>
        </p:spPr>
        <p:txBody>
          <a:bodyPr/>
          <a:lstStyle/>
          <a:p>
            <a:r>
              <a:rPr lang="en-US" dirty="0" smtClean="0"/>
              <a:t>Lab versus Test Requirements</a:t>
            </a:r>
            <a:endParaRPr lang="en-US" dirty="0"/>
          </a:p>
        </p:txBody>
      </p:sp>
      <p:sp>
        <p:nvSpPr>
          <p:cNvPr id="3" name="Text Placeholder 2"/>
          <p:cNvSpPr>
            <a:spLocks noGrp="1"/>
          </p:cNvSpPr>
          <p:nvPr>
            <p:ph type="body" sz="quarter" idx="12"/>
          </p:nvPr>
        </p:nvSpPr>
        <p:spPr>
          <a:xfrm>
            <a:off x="387174" y="851867"/>
            <a:ext cx="8077853" cy="3287363"/>
          </a:xfrm>
        </p:spPr>
        <p:txBody>
          <a:bodyPr/>
          <a:lstStyle/>
          <a:p>
            <a:pPr marL="285750" indent="-285750">
              <a:buFont typeface="Arial" panose="020B0604020202020204" pitchFamily="34" charset="0"/>
              <a:buChar char="•"/>
            </a:pPr>
            <a:r>
              <a:rPr lang="en-US" sz="1600" dirty="0"/>
              <a:t>Although the </a:t>
            </a:r>
            <a:r>
              <a:rPr lang="en-US" sz="1600" dirty="0" smtClean="0"/>
              <a:t>[FDA] </a:t>
            </a:r>
            <a:r>
              <a:rPr lang="en-US" sz="1600" dirty="0"/>
              <a:t>requires manufacturers of all in vitro diagnostic devices (IVDs), including LDTs, to comply with the regulatory requirements governing device safety and effectiveness (such as quality controls for device design and other aspects of device manufacturing, premarket clearance/approval, etc.), the FDA has </a:t>
            </a:r>
            <a:r>
              <a:rPr lang="en-US" sz="1600" dirty="0" smtClean="0"/>
              <a:t>exercised </a:t>
            </a:r>
            <a:r>
              <a:rPr lang="en-US" sz="1600" dirty="0"/>
              <a:t>enforcement discretion so that the agency has generally not enforced these requirements for LDTs. </a:t>
            </a:r>
            <a:endParaRPr lang="en-US" sz="1600" dirty="0" smtClean="0"/>
          </a:p>
          <a:p>
            <a:pPr marL="1128701" lvl="1" indent="-285750"/>
            <a:r>
              <a:rPr lang="en-US" sz="1300" dirty="0" smtClean="0"/>
              <a:t>FDA </a:t>
            </a:r>
            <a:r>
              <a:rPr lang="en-US" sz="1300" dirty="0"/>
              <a:t>premarket </a:t>
            </a:r>
            <a:r>
              <a:rPr lang="en-US" sz="1300" dirty="0" smtClean="0"/>
              <a:t>review assures </a:t>
            </a:r>
            <a:r>
              <a:rPr lang="en-US" sz="1300" dirty="0"/>
              <a:t>both the analytical validity (e.g. analytical specificity and sensitivity, accuracy and precision) and clinical validity of IVDs</a:t>
            </a:r>
            <a:r>
              <a:rPr lang="en-US" sz="13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LDTs</a:t>
            </a:r>
            <a:r>
              <a:rPr lang="en-US" sz="1600" dirty="0"/>
              <a:t>, </a:t>
            </a:r>
            <a:r>
              <a:rPr lang="en-US" sz="1600" dirty="0" smtClean="0"/>
              <a:t>generally </a:t>
            </a:r>
            <a:r>
              <a:rPr lang="en-US" sz="1600" dirty="0"/>
              <a:t>have </a:t>
            </a:r>
            <a:r>
              <a:rPr lang="en-US" sz="1600" b="1" dirty="0"/>
              <a:t>not</a:t>
            </a:r>
            <a:r>
              <a:rPr lang="en-US" sz="1600" dirty="0"/>
              <a:t> undergone FDA premarket </a:t>
            </a:r>
            <a:r>
              <a:rPr lang="en-US" sz="1600" dirty="0" smtClean="0"/>
              <a:t>review but may be considered clinically valid if thoroughly validated in accordance with CLIA requirements of the lab</a:t>
            </a:r>
            <a:endParaRPr lang="en-US" sz="1600" dirty="0"/>
          </a:p>
        </p:txBody>
      </p:sp>
      <p:sp>
        <p:nvSpPr>
          <p:cNvPr id="4" name="TextBox 3"/>
          <p:cNvSpPr txBox="1"/>
          <p:nvPr/>
        </p:nvSpPr>
        <p:spPr>
          <a:xfrm>
            <a:off x="3225341" y="4638502"/>
            <a:ext cx="5885410" cy="461665"/>
          </a:xfrm>
          <a:prstGeom prst="rect">
            <a:avLst/>
          </a:prstGeom>
          <a:noFill/>
        </p:spPr>
        <p:txBody>
          <a:bodyPr wrap="square" rtlCol="0">
            <a:spAutoFit/>
          </a:bodyPr>
          <a:lstStyle/>
          <a:p>
            <a:r>
              <a:rPr lang="en-US" sz="1200" dirty="0" smtClean="0">
                <a:solidFill>
                  <a:schemeClr val="bg1"/>
                </a:solidFill>
              </a:rPr>
              <a:t>LDT and CLIA </a:t>
            </a:r>
            <a:r>
              <a:rPr lang="en-US" sz="1200" dirty="0">
                <a:solidFill>
                  <a:schemeClr val="bg1"/>
                </a:solidFill>
              </a:rPr>
              <a:t>FAQs (</a:t>
            </a:r>
            <a:r>
              <a:rPr lang="en-US" sz="1200" dirty="0">
                <a:solidFill>
                  <a:schemeClr val="bg1"/>
                </a:solidFill>
                <a:hlinkClick r:id="rId2"/>
              </a:rPr>
              <a:t>https://</a:t>
            </a:r>
            <a:r>
              <a:rPr lang="en-US" sz="1200" dirty="0" smtClean="0">
                <a:solidFill>
                  <a:schemeClr val="bg1"/>
                </a:solidFill>
                <a:hlinkClick r:id="rId2"/>
              </a:rPr>
              <a:t>www.cms.gov/regulations-and-guidance/legislation/clia/downloads/ldt-and-clia_faqs.pdf</a:t>
            </a:r>
            <a:r>
              <a:rPr lang="en-US" sz="1200" dirty="0" smtClean="0">
                <a:solidFill>
                  <a:schemeClr val="bg1"/>
                </a:solidFill>
              </a:rPr>
              <a:t> )</a:t>
            </a:r>
            <a:endParaRPr lang="en-US" sz="1200" dirty="0">
              <a:solidFill>
                <a:schemeClr val="bg1"/>
              </a:solidFill>
            </a:endParaRPr>
          </a:p>
        </p:txBody>
      </p:sp>
    </p:spTree>
    <p:extLst>
      <p:ext uri="{BB962C8B-B14F-4D97-AF65-F5344CB8AC3E}">
        <p14:creationId xmlns:p14="http://schemas.microsoft.com/office/powerpoint/2010/main" val="15248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4" y="139849"/>
            <a:ext cx="8077853" cy="533490"/>
          </a:xfrm>
        </p:spPr>
        <p:txBody>
          <a:bodyPr/>
          <a:lstStyle/>
          <a:p>
            <a:r>
              <a:rPr lang="en-US" dirty="0" smtClean="0"/>
              <a:t>Lab versus Test Requirements: “TL;DR” Version</a:t>
            </a:r>
            <a:endParaRPr lang="en-US" dirty="0"/>
          </a:p>
        </p:txBody>
      </p:sp>
      <p:sp>
        <p:nvSpPr>
          <p:cNvPr id="3" name="Text Placeholder 2"/>
          <p:cNvSpPr>
            <a:spLocks noGrp="1"/>
          </p:cNvSpPr>
          <p:nvPr>
            <p:ph type="body" sz="quarter" idx="12"/>
          </p:nvPr>
        </p:nvSpPr>
        <p:spPr>
          <a:xfrm>
            <a:off x="387174" y="851867"/>
            <a:ext cx="8382753" cy="3287363"/>
          </a:xfrm>
        </p:spPr>
        <p:txBody>
          <a:bodyPr/>
          <a:lstStyle/>
          <a:p>
            <a:pPr marL="285750" indent="-285750">
              <a:buFont typeface="Arial" panose="020B0604020202020204" pitchFamily="34" charset="0"/>
              <a:buChar char="•"/>
            </a:pPr>
            <a:r>
              <a:rPr lang="en-US" sz="2000" dirty="0" smtClean="0"/>
              <a:t>CLIA regulates laboratories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LDTs are regulated by the FDA **BUT** the CLIA requirements of the lab require that the lab demonstrates analytical validity within that lab</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LDTs (and thus a LOT of commercial PGx testing) is NOT technically FDA approved BUT may be validated for clinical testing under LDT FDA regulation (when enforced) and CLIA laboratory regulations.</a:t>
            </a:r>
            <a:endParaRPr lang="en-US" sz="2000" dirty="0"/>
          </a:p>
        </p:txBody>
      </p:sp>
      <p:sp>
        <p:nvSpPr>
          <p:cNvPr id="4" name="TextBox 3"/>
          <p:cNvSpPr txBox="1"/>
          <p:nvPr/>
        </p:nvSpPr>
        <p:spPr>
          <a:xfrm>
            <a:off x="3225341" y="4638502"/>
            <a:ext cx="5885410" cy="461665"/>
          </a:xfrm>
          <a:prstGeom prst="rect">
            <a:avLst/>
          </a:prstGeom>
          <a:noFill/>
        </p:spPr>
        <p:txBody>
          <a:bodyPr wrap="square" rtlCol="0">
            <a:spAutoFit/>
          </a:bodyPr>
          <a:lstStyle/>
          <a:p>
            <a:r>
              <a:rPr lang="en-US" sz="1200" dirty="0" smtClean="0">
                <a:solidFill>
                  <a:schemeClr val="bg1"/>
                </a:solidFill>
              </a:rPr>
              <a:t>LDT and CLIA </a:t>
            </a:r>
            <a:r>
              <a:rPr lang="en-US" sz="1200" dirty="0">
                <a:solidFill>
                  <a:schemeClr val="bg1"/>
                </a:solidFill>
              </a:rPr>
              <a:t>FAQs (</a:t>
            </a:r>
            <a:r>
              <a:rPr lang="en-US" sz="1200" dirty="0">
                <a:solidFill>
                  <a:schemeClr val="bg1"/>
                </a:solidFill>
                <a:hlinkClick r:id="rId2"/>
              </a:rPr>
              <a:t>https://</a:t>
            </a:r>
            <a:r>
              <a:rPr lang="en-US" sz="1200" dirty="0" smtClean="0">
                <a:solidFill>
                  <a:schemeClr val="bg1"/>
                </a:solidFill>
                <a:hlinkClick r:id="rId2"/>
              </a:rPr>
              <a:t>www.cms.gov/regulations-and-guidance/legislation/clia/downloads/ldt-and-clia_faqs.pdf</a:t>
            </a:r>
            <a:r>
              <a:rPr lang="en-US" sz="1200" dirty="0" smtClean="0">
                <a:solidFill>
                  <a:schemeClr val="bg1"/>
                </a:solidFill>
              </a:rPr>
              <a:t> )</a:t>
            </a:r>
            <a:endParaRPr lang="en-US" sz="1200" dirty="0">
              <a:solidFill>
                <a:schemeClr val="bg1"/>
              </a:solidFill>
            </a:endParaRPr>
          </a:p>
        </p:txBody>
      </p:sp>
    </p:spTree>
    <p:extLst>
      <p:ext uri="{BB962C8B-B14F-4D97-AF65-F5344CB8AC3E}">
        <p14:creationId xmlns:p14="http://schemas.microsoft.com/office/powerpoint/2010/main" val="140939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70688"/>
            <a:ext cx="8077853" cy="533490"/>
          </a:xfrm>
        </p:spPr>
        <p:txBody>
          <a:bodyPr/>
          <a:lstStyle/>
          <a:p>
            <a:pPr algn="ctr"/>
            <a:r>
              <a:rPr lang="en-US" sz="2800" dirty="0" smtClean="0">
                <a:solidFill>
                  <a:srgbClr val="D5225D"/>
                </a:solidFill>
              </a:rPr>
              <a:t>Objectives</a:t>
            </a:r>
            <a:endParaRPr lang="en-US" dirty="0"/>
          </a:p>
        </p:txBody>
      </p:sp>
      <p:sp>
        <p:nvSpPr>
          <p:cNvPr id="3" name="Text Placeholder 2"/>
          <p:cNvSpPr>
            <a:spLocks noGrp="1"/>
          </p:cNvSpPr>
          <p:nvPr>
            <p:ph type="body" sz="quarter" idx="12"/>
          </p:nvPr>
        </p:nvSpPr>
        <p:spPr>
          <a:xfrm>
            <a:off x="387174" y="851867"/>
            <a:ext cx="8583644" cy="3427773"/>
          </a:xfrm>
        </p:spPr>
        <p:txBody>
          <a:bodyPr/>
          <a:lstStyle/>
          <a:p>
            <a:pPr marL="514350" indent="-514350">
              <a:buFont typeface="+mj-lt"/>
              <a:buAutoNum type="romanUcPeriod"/>
            </a:pPr>
            <a:r>
              <a:rPr lang="en-US" dirty="0" smtClean="0"/>
              <a:t>Review basic DNA considerations pertinent to pharmacogenetics</a:t>
            </a:r>
          </a:p>
          <a:p>
            <a:pPr marL="514350" indent="-514350">
              <a:buFont typeface="+mj-lt"/>
              <a:buAutoNum type="romanUcPeriod"/>
            </a:pPr>
            <a:endParaRPr lang="en-US" dirty="0" smtClean="0"/>
          </a:p>
          <a:p>
            <a:pPr marL="514350" indent="-514350">
              <a:buFont typeface="+mj-lt"/>
              <a:buAutoNum type="romanUcPeriod"/>
            </a:pPr>
            <a:r>
              <a:rPr lang="en-US" dirty="0" smtClean="0"/>
              <a:t>Explore options for PGx testing: in-house vs external?</a:t>
            </a:r>
          </a:p>
          <a:p>
            <a:pPr marL="514350" indent="-514350">
              <a:buFont typeface="+mj-lt"/>
              <a:buAutoNum type="romanUcPeriod"/>
            </a:pPr>
            <a:endParaRPr lang="en-US" dirty="0" smtClean="0"/>
          </a:p>
          <a:p>
            <a:pPr marL="514350" indent="-514350">
              <a:buFont typeface="+mj-lt"/>
              <a:buAutoNum type="romanUcPeriod"/>
            </a:pPr>
            <a:r>
              <a:rPr lang="en-US" dirty="0" smtClean="0"/>
              <a:t>Summarize important components for evaluating external testing companies</a:t>
            </a:r>
            <a:endParaRPr lang="en-US" dirty="0" smtClean="0"/>
          </a:p>
          <a:p>
            <a:pPr marL="342900" indent="-342900">
              <a:buFont typeface="Arial" panose="020B0604020202020204" pitchFamily="34" charset="0"/>
              <a:buChar char="•"/>
            </a:pPr>
            <a:endParaRPr lang="en-US" dirty="0" smtClean="0"/>
          </a:p>
          <a:p>
            <a:pPr marL="1185851" lvl="1" indent="-342900"/>
            <a:endParaRPr lang="en-US" dirty="0"/>
          </a:p>
          <a:p>
            <a:pPr marL="1185851" lvl="1" indent="-342900"/>
            <a:endParaRPr lang="en-US" dirty="0" smtClean="0"/>
          </a:p>
          <a:p>
            <a:endParaRPr lang="en-US" dirty="0"/>
          </a:p>
        </p:txBody>
      </p:sp>
      <p:grpSp>
        <p:nvGrpSpPr>
          <p:cNvPr id="4" name="Group 3"/>
          <p:cNvGrpSpPr/>
          <p:nvPr/>
        </p:nvGrpSpPr>
        <p:grpSpPr>
          <a:xfrm>
            <a:off x="3094898" y="4601122"/>
            <a:ext cx="6029402" cy="530616"/>
            <a:chOff x="0" y="0"/>
            <a:chExt cx="6649085" cy="64706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spTree>
    <p:extLst>
      <p:ext uri="{BB962C8B-B14F-4D97-AF65-F5344CB8AC3E}">
        <p14:creationId xmlns:p14="http://schemas.microsoft.com/office/powerpoint/2010/main" val="364704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59" y="208381"/>
            <a:ext cx="7612655" cy="766908"/>
          </a:xfrm>
        </p:spPr>
        <p:txBody>
          <a:bodyPr>
            <a:normAutofit/>
          </a:bodyPr>
          <a:lstStyle/>
          <a:p>
            <a:pPr algn="ctr"/>
            <a:r>
              <a:rPr lang="en-US" dirty="0">
                <a:solidFill>
                  <a:srgbClr val="A6143D"/>
                </a:solidFill>
              </a:rPr>
              <a:t>Laboratory </a:t>
            </a:r>
            <a:r>
              <a:rPr lang="en-US" dirty="0" smtClean="0">
                <a:solidFill>
                  <a:srgbClr val="A6143D"/>
                </a:solidFill>
              </a:rPr>
              <a:t>Selection</a:t>
            </a:r>
            <a:endParaRPr lang="en-US" dirty="0">
              <a:solidFill>
                <a:srgbClr val="A6143D"/>
              </a:solidFill>
            </a:endParaRPr>
          </a:p>
        </p:txBody>
      </p:sp>
      <p:sp>
        <p:nvSpPr>
          <p:cNvPr id="3" name="Content Placeholder 2"/>
          <p:cNvSpPr>
            <a:spLocks noGrp="1"/>
          </p:cNvSpPr>
          <p:nvPr>
            <p:ph idx="1"/>
          </p:nvPr>
        </p:nvSpPr>
        <p:spPr>
          <a:xfrm>
            <a:off x="495759" y="732121"/>
            <a:ext cx="8460954" cy="3834298"/>
          </a:xfrm>
        </p:spPr>
        <p:txBody>
          <a:bodyPr/>
          <a:lstStyle/>
          <a:p>
            <a:r>
              <a:rPr lang="en-US" dirty="0" smtClean="0"/>
              <a:t>EXCELLENT article by Vo et al (2017): “</a:t>
            </a:r>
            <a:r>
              <a:rPr lang="en-US" dirty="0"/>
              <a:t>Pharmacogenomics Implementation: Considerations for Selecting a Reference Laboratory.</a:t>
            </a:r>
            <a:r>
              <a:rPr lang="en-US" dirty="0" smtClean="0"/>
              <a:t>” </a:t>
            </a:r>
          </a:p>
          <a:p>
            <a:endParaRPr lang="en-US" sz="800" dirty="0"/>
          </a:p>
          <a:p>
            <a:r>
              <a:rPr lang="en-US" dirty="0" smtClean="0"/>
              <a:t>Key Questions to Answer Before Choosing Your Testing Lab</a:t>
            </a:r>
          </a:p>
          <a:p>
            <a:r>
              <a:rPr lang="en-US" dirty="0" smtClean="0"/>
              <a:t>4 “Domains” of Considerations</a:t>
            </a:r>
          </a:p>
          <a:p>
            <a:pPr marL="728679" lvl="1" indent="-342900">
              <a:buFont typeface="+mj-lt"/>
              <a:buAutoNum type="arabicPeriod"/>
            </a:pPr>
            <a:r>
              <a:rPr lang="en-US" dirty="0" err="1" smtClean="0"/>
              <a:t>PharmacoGene</a:t>
            </a:r>
            <a:r>
              <a:rPr lang="en-US" dirty="0" smtClean="0"/>
              <a:t> selection</a:t>
            </a:r>
          </a:p>
          <a:p>
            <a:pPr marL="728679" lvl="1" indent="-342900">
              <a:buFont typeface="+mj-lt"/>
              <a:buAutoNum type="arabicPeriod"/>
            </a:pPr>
            <a:r>
              <a:rPr lang="en-US" dirty="0" smtClean="0"/>
              <a:t>Patient sampling (Logistics)</a:t>
            </a:r>
          </a:p>
          <a:p>
            <a:pPr marL="728679" lvl="1" indent="-342900">
              <a:buFont typeface="+mj-lt"/>
              <a:buAutoNum type="arabicPeriod"/>
            </a:pPr>
            <a:r>
              <a:rPr lang="en-US" dirty="0" smtClean="0"/>
              <a:t>Results Reporting</a:t>
            </a:r>
          </a:p>
          <a:p>
            <a:pPr marL="728679" lvl="1" indent="-342900">
              <a:buFont typeface="+mj-lt"/>
              <a:buAutoNum type="arabicPeriod"/>
            </a:pPr>
            <a:r>
              <a:rPr lang="en-US" dirty="0" smtClean="0"/>
              <a:t>Billing/Cost (Testing cost and Reimbursement)</a:t>
            </a:r>
          </a:p>
          <a:p>
            <a:endParaRPr lang="en-US" dirty="0"/>
          </a:p>
        </p:txBody>
      </p:sp>
      <p:sp>
        <p:nvSpPr>
          <p:cNvPr id="5" name="TextBox 4"/>
          <p:cNvSpPr txBox="1"/>
          <p:nvPr/>
        </p:nvSpPr>
        <p:spPr>
          <a:xfrm>
            <a:off x="2792417" y="4566419"/>
            <a:ext cx="6351583" cy="577081"/>
          </a:xfrm>
          <a:prstGeom prst="rect">
            <a:avLst/>
          </a:prstGeom>
          <a:noFill/>
        </p:spPr>
        <p:txBody>
          <a:bodyPr wrap="square" rtlCol="0">
            <a:spAutoFit/>
          </a:bodyPr>
          <a:lstStyle/>
          <a:p>
            <a:pPr algn="r"/>
            <a:r>
              <a:rPr lang="en-US" sz="1050" dirty="0"/>
              <a:t>Vo TT, Bell GC, </a:t>
            </a:r>
            <a:r>
              <a:rPr lang="en-US" sz="1050" dirty="0" err="1"/>
              <a:t>Owusu</a:t>
            </a:r>
            <a:r>
              <a:rPr lang="en-US" sz="1050" dirty="0"/>
              <a:t> </a:t>
            </a:r>
            <a:r>
              <a:rPr lang="en-US" sz="1050" dirty="0" err="1"/>
              <a:t>Obeng</a:t>
            </a:r>
            <a:r>
              <a:rPr lang="en-US" sz="1050" dirty="0"/>
              <a:t> A, Hicks JK, Dunnenberger HM. Pharmacogenomics Implementation: Considerations for Selecting a Reference Laboratory. Pharmacotherapy. 2017 Sep;37(9):1014-1022. </a:t>
            </a:r>
            <a:r>
              <a:rPr lang="en-US" sz="1050" dirty="0" err="1"/>
              <a:t>doi</a:t>
            </a:r>
            <a:r>
              <a:rPr lang="en-US" sz="1050" dirty="0"/>
              <a:t>: 10.1002/phar.1985. </a:t>
            </a:r>
            <a:r>
              <a:rPr lang="en-US" sz="1050" dirty="0" err="1"/>
              <a:t>Epub</a:t>
            </a:r>
            <a:r>
              <a:rPr lang="en-US" sz="1050" dirty="0"/>
              <a:t> 2017 Sep 3. PMID: </a:t>
            </a:r>
            <a:r>
              <a:rPr lang="en-US" sz="1050" dirty="0">
                <a:hlinkClick r:id="rId3"/>
              </a:rPr>
              <a:t>28699700</a:t>
            </a:r>
            <a:r>
              <a:rPr lang="en-US" sz="1050" dirty="0"/>
              <a:t>.</a:t>
            </a:r>
            <a:endParaRPr lang="en-US" sz="400" dirty="0"/>
          </a:p>
        </p:txBody>
      </p:sp>
    </p:spTree>
    <p:extLst>
      <p:ext uri="{BB962C8B-B14F-4D97-AF65-F5344CB8AC3E}">
        <p14:creationId xmlns:p14="http://schemas.microsoft.com/office/powerpoint/2010/main" val="3610714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A6143D"/>
                </a:solidFill>
              </a:rPr>
              <a:t>Laboratory Selection</a:t>
            </a:r>
            <a:endParaRPr lang="en-US" dirty="0"/>
          </a:p>
        </p:txBody>
      </p:sp>
      <p:sp>
        <p:nvSpPr>
          <p:cNvPr id="3" name="Content Placeholder 2"/>
          <p:cNvSpPr>
            <a:spLocks noGrp="1"/>
          </p:cNvSpPr>
          <p:nvPr>
            <p:ph idx="1"/>
          </p:nvPr>
        </p:nvSpPr>
        <p:spPr>
          <a:xfrm>
            <a:off x="760164" y="914400"/>
            <a:ext cx="7546554" cy="4000500"/>
          </a:xfrm>
        </p:spPr>
        <p:txBody>
          <a:bodyPr>
            <a:normAutofit/>
          </a:bodyPr>
          <a:lstStyle/>
          <a:p>
            <a:pPr marL="342900" indent="-342900">
              <a:buFont typeface="+mj-lt"/>
              <a:buAutoNum type="arabicPeriod"/>
            </a:pPr>
            <a:r>
              <a:rPr lang="en-US" b="1" dirty="0" err="1" smtClean="0"/>
              <a:t>PharmacoGene</a:t>
            </a:r>
            <a:r>
              <a:rPr lang="en-US" b="1" dirty="0" smtClean="0"/>
              <a:t> Selection </a:t>
            </a:r>
          </a:p>
          <a:p>
            <a:pPr lvl="1"/>
            <a:r>
              <a:rPr lang="en-US" dirty="0" smtClean="0"/>
              <a:t>More is not better</a:t>
            </a:r>
          </a:p>
          <a:p>
            <a:pPr lvl="2"/>
            <a:r>
              <a:rPr lang="en-US" dirty="0" smtClean="0"/>
              <a:t>Many tested genes are </a:t>
            </a:r>
            <a:r>
              <a:rPr lang="en-US" u="sng" dirty="0" smtClean="0"/>
              <a:t>informative</a:t>
            </a:r>
            <a:r>
              <a:rPr lang="en-US" dirty="0" smtClean="0"/>
              <a:t> (not </a:t>
            </a:r>
            <a:r>
              <a:rPr lang="en-US" u="sng" dirty="0" smtClean="0"/>
              <a:t>actionable</a:t>
            </a:r>
            <a:r>
              <a:rPr lang="en-US" dirty="0" smtClean="0"/>
              <a:t>)</a:t>
            </a:r>
          </a:p>
          <a:p>
            <a:pPr lvl="1"/>
            <a:r>
              <a:rPr lang="en-US" dirty="0" smtClean="0"/>
              <a:t>Evidence-based, actionable genes</a:t>
            </a:r>
          </a:p>
          <a:p>
            <a:pPr lvl="2"/>
            <a:r>
              <a:rPr lang="en-US" dirty="0" smtClean="0"/>
              <a:t>See CPIC guidelines</a:t>
            </a:r>
          </a:p>
          <a:p>
            <a:pPr lvl="3"/>
            <a:r>
              <a:rPr lang="en-US" dirty="0" smtClean="0"/>
              <a:t>No guideline, not in Prescribing Information = not actionable</a:t>
            </a:r>
          </a:p>
          <a:p>
            <a:pPr marL="342900" indent="-342900">
              <a:buFont typeface="+mj-lt"/>
              <a:buAutoNum type="arabicPeriod"/>
            </a:pPr>
            <a:endParaRPr lang="en-US" dirty="0" smtClean="0"/>
          </a:p>
          <a:p>
            <a:pPr marL="342900" indent="-342900">
              <a:buFont typeface="+mj-lt"/>
              <a:buAutoNum type="arabicPeriod"/>
            </a:pPr>
            <a:r>
              <a:rPr lang="en-US" b="1" dirty="0" smtClean="0"/>
              <a:t>Patient Sampling (Logistics)</a:t>
            </a:r>
          </a:p>
          <a:p>
            <a:pPr lvl="1"/>
            <a:r>
              <a:rPr lang="en-US" dirty="0" smtClean="0"/>
              <a:t>Most PGx testing is non-invasive: buccal swab or saliva</a:t>
            </a:r>
          </a:p>
          <a:p>
            <a:pPr lvl="1"/>
            <a:r>
              <a:rPr lang="en-US" dirty="0" smtClean="0"/>
              <a:t>Who is collecting the sample?</a:t>
            </a:r>
          </a:p>
          <a:p>
            <a:pPr lvl="2"/>
            <a:r>
              <a:rPr lang="en-US" dirty="0" smtClean="0"/>
              <a:t>Patient vs Provider (additional costs if Provider Office?)</a:t>
            </a:r>
          </a:p>
        </p:txBody>
      </p:sp>
      <p:sp>
        <p:nvSpPr>
          <p:cNvPr id="6" name="TextBox 5"/>
          <p:cNvSpPr txBox="1"/>
          <p:nvPr/>
        </p:nvSpPr>
        <p:spPr>
          <a:xfrm>
            <a:off x="5332164" y="4906142"/>
            <a:ext cx="3631001" cy="230832"/>
          </a:xfrm>
          <a:prstGeom prst="rect">
            <a:avLst/>
          </a:prstGeom>
          <a:noFill/>
        </p:spPr>
        <p:txBody>
          <a:bodyPr wrap="square" rtlCol="0">
            <a:spAutoFit/>
          </a:bodyPr>
          <a:lstStyle/>
          <a:p>
            <a:pPr algn="r"/>
            <a:r>
              <a:rPr lang="en-US" sz="900" dirty="0"/>
              <a:t>Vo et al. </a:t>
            </a:r>
            <a:r>
              <a:rPr lang="en-US" sz="900" i="1" dirty="0"/>
              <a:t>Pharmacotherapy</a:t>
            </a:r>
            <a:r>
              <a:rPr lang="en-US" sz="900" dirty="0"/>
              <a:t>. 2017:37(9):1014-1022. PMID: </a:t>
            </a:r>
            <a:r>
              <a:rPr lang="en-US" sz="900" dirty="0">
                <a:hlinkClick r:id="rId3"/>
              </a:rPr>
              <a:t>28699700</a:t>
            </a:r>
            <a:endParaRPr lang="en-US" sz="900" dirty="0"/>
          </a:p>
        </p:txBody>
      </p:sp>
    </p:spTree>
    <p:extLst>
      <p:ext uri="{BB962C8B-B14F-4D97-AF65-F5344CB8AC3E}">
        <p14:creationId xmlns:p14="http://schemas.microsoft.com/office/powerpoint/2010/main" val="354607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A6143D"/>
                </a:solidFill>
              </a:rPr>
              <a:t>Laboratory Selection</a:t>
            </a:r>
            <a:endParaRPr lang="en-US" dirty="0"/>
          </a:p>
        </p:txBody>
      </p:sp>
      <p:sp>
        <p:nvSpPr>
          <p:cNvPr id="3" name="Content Placeholder 2"/>
          <p:cNvSpPr>
            <a:spLocks noGrp="1"/>
          </p:cNvSpPr>
          <p:nvPr>
            <p:ph idx="1"/>
          </p:nvPr>
        </p:nvSpPr>
        <p:spPr>
          <a:xfrm>
            <a:off x="793214" y="914400"/>
            <a:ext cx="6864886" cy="4000500"/>
          </a:xfrm>
        </p:spPr>
        <p:txBody>
          <a:bodyPr/>
          <a:lstStyle/>
          <a:p>
            <a:pPr marL="342900" indent="-342900">
              <a:buFont typeface="+mj-lt"/>
              <a:buAutoNum type="arabicPeriod" startAt="3"/>
            </a:pPr>
            <a:r>
              <a:rPr lang="en-US" b="1" dirty="0" smtClean="0"/>
              <a:t>Results Reporting</a:t>
            </a:r>
          </a:p>
          <a:p>
            <a:pPr lvl="1"/>
            <a:r>
              <a:rPr lang="en-US" dirty="0" smtClean="0"/>
              <a:t>Formatting of report</a:t>
            </a:r>
          </a:p>
          <a:p>
            <a:pPr lvl="1"/>
            <a:r>
              <a:rPr lang="en-US" dirty="0" smtClean="0"/>
              <a:t>User friendliness</a:t>
            </a:r>
          </a:p>
          <a:p>
            <a:pPr lvl="1"/>
            <a:r>
              <a:rPr lang="en-US" dirty="0" smtClean="0"/>
              <a:t>The ‘details’ </a:t>
            </a:r>
          </a:p>
          <a:p>
            <a:pPr lvl="2"/>
            <a:r>
              <a:rPr lang="en-US" dirty="0" smtClean="0"/>
              <a:t>Genes tested, limitations, etc.</a:t>
            </a:r>
          </a:p>
          <a:p>
            <a:pPr lvl="1"/>
            <a:endParaRPr lang="en-US" dirty="0" smtClean="0"/>
          </a:p>
          <a:p>
            <a:pPr marL="342900" indent="-342900">
              <a:buFont typeface="+mj-lt"/>
              <a:buAutoNum type="arabicPeriod" startAt="3"/>
            </a:pPr>
            <a:r>
              <a:rPr lang="en-US" b="1" dirty="0" smtClean="0"/>
              <a:t>Billing/Costs</a:t>
            </a:r>
          </a:p>
          <a:p>
            <a:pPr lvl="1"/>
            <a:r>
              <a:rPr lang="en-US" dirty="0" smtClean="0"/>
              <a:t>Who is paying for the testing?</a:t>
            </a:r>
          </a:p>
          <a:p>
            <a:pPr lvl="2"/>
            <a:r>
              <a:rPr lang="en-US" dirty="0" smtClean="0"/>
              <a:t>Direct patient pay versus billing insurance</a:t>
            </a:r>
          </a:p>
          <a:p>
            <a:pPr lvl="2"/>
            <a:r>
              <a:rPr lang="en-US" dirty="0" smtClean="0"/>
              <a:t>Most insurances DO NOT cover testing at this time</a:t>
            </a:r>
            <a:endParaRPr lang="en-US" dirty="0"/>
          </a:p>
        </p:txBody>
      </p:sp>
      <p:sp>
        <p:nvSpPr>
          <p:cNvPr id="6" name="TextBox 5"/>
          <p:cNvSpPr txBox="1"/>
          <p:nvPr/>
        </p:nvSpPr>
        <p:spPr>
          <a:xfrm>
            <a:off x="5332164" y="4906142"/>
            <a:ext cx="3631001" cy="230832"/>
          </a:xfrm>
          <a:prstGeom prst="rect">
            <a:avLst/>
          </a:prstGeom>
          <a:noFill/>
        </p:spPr>
        <p:txBody>
          <a:bodyPr wrap="square" rtlCol="0">
            <a:spAutoFit/>
          </a:bodyPr>
          <a:lstStyle/>
          <a:p>
            <a:pPr algn="r"/>
            <a:r>
              <a:rPr lang="en-US" sz="900" dirty="0"/>
              <a:t>Vo et al. </a:t>
            </a:r>
            <a:r>
              <a:rPr lang="en-US" sz="900" i="1" dirty="0"/>
              <a:t>Pharmacotherapy</a:t>
            </a:r>
            <a:r>
              <a:rPr lang="en-US" sz="900" dirty="0"/>
              <a:t>. 2017:37(9):1014-1022. PMID: </a:t>
            </a:r>
            <a:r>
              <a:rPr lang="en-US" sz="900" dirty="0">
                <a:hlinkClick r:id="rId3"/>
              </a:rPr>
              <a:t>28699700</a:t>
            </a:r>
            <a:endParaRPr lang="en-US" sz="900" dirty="0"/>
          </a:p>
        </p:txBody>
      </p:sp>
    </p:spTree>
    <p:extLst>
      <p:ext uri="{BB962C8B-B14F-4D97-AF65-F5344CB8AC3E}">
        <p14:creationId xmlns:p14="http://schemas.microsoft.com/office/powerpoint/2010/main" val="7704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A6143D"/>
                </a:solidFill>
              </a:rPr>
              <a:t>Laboratory Selection</a:t>
            </a:r>
            <a:endParaRPr lang="en-US" dirty="0"/>
          </a:p>
        </p:txBody>
      </p:sp>
      <p:sp>
        <p:nvSpPr>
          <p:cNvPr id="3" name="Content Placeholder 2"/>
          <p:cNvSpPr>
            <a:spLocks noGrp="1"/>
          </p:cNvSpPr>
          <p:nvPr>
            <p:ph idx="1"/>
          </p:nvPr>
        </p:nvSpPr>
        <p:spPr>
          <a:xfrm>
            <a:off x="484742" y="685802"/>
            <a:ext cx="8119431" cy="4286248"/>
          </a:xfrm>
        </p:spPr>
        <p:txBody>
          <a:bodyPr>
            <a:normAutofit lnSpcReduction="10000"/>
          </a:bodyPr>
          <a:lstStyle/>
          <a:p>
            <a:r>
              <a:rPr lang="en-US" dirty="0"/>
              <a:t>Additional Considerations: Know the limitations of your assay</a:t>
            </a:r>
          </a:p>
          <a:p>
            <a:pPr marL="560784" lvl="1" indent="-342900"/>
            <a:r>
              <a:rPr lang="en-US" sz="1800" dirty="0"/>
              <a:t>In house vs send out (Turn-Around Time)</a:t>
            </a:r>
          </a:p>
          <a:p>
            <a:pPr marL="560784" lvl="1" indent="-342900"/>
            <a:r>
              <a:rPr lang="en-US" sz="1800" dirty="0"/>
              <a:t>Sequencing vs genotyping</a:t>
            </a:r>
          </a:p>
          <a:p>
            <a:pPr marL="560784" lvl="1" indent="-342900"/>
            <a:r>
              <a:rPr lang="en-US" sz="1800" dirty="0"/>
              <a:t>What alleles are queried and which are not</a:t>
            </a:r>
          </a:p>
          <a:p>
            <a:pPr marL="769144" lvl="2" indent="-342900">
              <a:buFont typeface="Arial" panose="020B0604020202020204" pitchFamily="34" charset="0"/>
              <a:buChar char="•"/>
            </a:pPr>
            <a:r>
              <a:rPr lang="en-US" sz="1600" dirty="0"/>
              <a:t>For example: </a:t>
            </a:r>
            <a:r>
              <a:rPr lang="en-US" sz="1600" i="1" dirty="0"/>
              <a:t>CYP2C19</a:t>
            </a:r>
            <a:r>
              <a:rPr lang="en-US" sz="1600" dirty="0"/>
              <a:t>  </a:t>
            </a:r>
          </a:p>
          <a:p>
            <a:pPr marL="988219" lvl="3" indent="-342900">
              <a:buFont typeface="Arial" panose="020B0604020202020204" pitchFamily="34" charset="0"/>
              <a:buChar char="•"/>
            </a:pPr>
            <a:r>
              <a:rPr lang="en-US" sz="1500" dirty="0"/>
              <a:t>*17 allele = increased transcription </a:t>
            </a:r>
            <a:r>
              <a:rPr lang="en-US" sz="1500" dirty="0">
                <a:sym typeface="Wingdings" panose="05000000000000000000" pitchFamily="2" charset="2"/>
              </a:rPr>
              <a:t> increased activity</a:t>
            </a:r>
          </a:p>
          <a:p>
            <a:pPr marL="988219" lvl="3" indent="-342900">
              <a:buFont typeface="Arial" panose="020B0604020202020204" pitchFamily="34" charset="0"/>
              <a:buChar char="•"/>
            </a:pPr>
            <a:r>
              <a:rPr lang="en-US" sz="1500" dirty="0">
                <a:sym typeface="Wingdings" panose="05000000000000000000" pitchFamily="2" charset="2"/>
              </a:rPr>
              <a:t>*4 allele = </a:t>
            </a:r>
            <a:r>
              <a:rPr lang="en-US" sz="1500" u="sng" dirty="0">
                <a:sym typeface="Wingdings" panose="05000000000000000000" pitchFamily="2" charset="2"/>
              </a:rPr>
              <a:t>*17 </a:t>
            </a:r>
            <a:r>
              <a:rPr lang="en-US" sz="1500" b="1" u="sng" dirty="0">
                <a:sym typeface="Wingdings" panose="05000000000000000000" pitchFamily="2" charset="2"/>
              </a:rPr>
              <a:t>+</a:t>
            </a:r>
            <a:r>
              <a:rPr lang="en-US" sz="1500" u="sng" dirty="0">
                <a:sym typeface="Wingdings" panose="05000000000000000000" pitchFamily="2" charset="2"/>
              </a:rPr>
              <a:t> inactivating SNP </a:t>
            </a:r>
            <a:r>
              <a:rPr lang="en-US" sz="1500" dirty="0">
                <a:sym typeface="Wingdings" panose="05000000000000000000" pitchFamily="2" charset="2"/>
              </a:rPr>
              <a:t> no activity</a:t>
            </a:r>
          </a:p>
          <a:p>
            <a:pPr marL="988219" lvl="3" indent="-342900">
              <a:buFont typeface="Arial" panose="020B0604020202020204" pitchFamily="34" charset="0"/>
              <a:buChar char="•"/>
            </a:pPr>
            <a:r>
              <a:rPr lang="en-US" sz="1500" dirty="0">
                <a:sym typeface="Wingdings" panose="05000000000000000000" pitchFamily="2" charset="2"/>
              </a:rPr>
              <a:t>If both not part of panel, can have incorrect phenotype assignment</a:t>
            </a:r>
          </a:p>
          <a:p>
            <a:pPr marL="560784" lvl="1" indent="-342900"/>
            <a:r>
              <a:rPr lang="en-US" sz="1950" dirty="0">
                <a:sym typeface="Wingdings" panose="05000000000000000000" pitchFamily="2" charset="2"/>
              </a:rPr>
              <a:t>Is ethnicity taken into account</a:t>
            </a:r>
            <a:r>
              <a:rPr lang="en-US" sz="1950" dirty="0" smtClean="0">
                <a:sym typeface="Wingdings" panose="05000000000000000000" pitchFamily="2" charset="2"/>
              </a:rPr>
              <a:t>?  </a:t>
            </a:r>
            <a:endParaRPr lang="en-US" sz="1950" dirty="0">
              <a:sym typeface="Wingdings" panose="05000000000000000000" pitchFamily="2" charset="2"/>
            </a:endParaRPr>
          </a:p>
          <a:p>
            <a:pPr marL="769144" lvl="2" indent="-342900">
              <a:buFont typeface="Arial" panose="020B0604020202020204" pitchFamily="34" charset="0"/>
              <a:buChar char="•"/>
            </a:pPr>
            <a:r>
              <a:rPr lang="en-US" sz="1650" dirty="0" smtClean="0">
                <a:sym typeface="Wingdings" panose="05000000000000000000" pitchFamily="2" charset="2"/>
              </a:rPr>
              <a:t>Do the variants they test for cover your patient population well?</a:t>
            </a:r>
          </a:p>
          <a:p>
            <a:pPr marL="769144" lvl="2" indent="-342900">
              <a:buFont typeface="Arial" panose="020B0604020202020204" pitchFamily="34" charset="0"/>
              <a:buChar char="•"/>
            </a:pPr>
            <a:r>
              <a:rPr lang="en-US" sz="1650" dirty="0" smtClean="0">
                <a:sym typeface="Wingdings" panose="05000000000000000000" pitchFamily="2" charset="2"/>
              </a:rPr>
              <a:t>Might </a:t>
            </a:r>
            <a:r>
              <a:rPr lang="en-US" sz="1650" dirty="0">
                <a:sym typeface="Wingdings" panose="05000000000000000000" pitchFamily="2" charset="2"/>
              </a:rPr>
              <a:t>change interpretation of results</a:t>
            </a:r>
            <a:endParaRPr lang="en-US" sz="1950" dirty="0">
              <a:sym typeface="Wingdings" panose="05000000000000000000" pitchFamily="2" charset="2"/>
            </a:endParaRPr>
          </a:p>
          <a:p>
            <a:pPr marL="560784" lvl="1" indent="-342900"/>
            <a:r>
              <a:rPr lang="en-US" sz="1950" dirty="0"/>
              <a:t>Will quality of sample be communicated if suboptimal</a:t>
            </a:r>
            <a:r>
              <a:rPr lang="en-US" sz="1950" dirty="0" smtClean="0"/>
              <a:t>?</a:t>
            </a:r>
          </a:p>
          <a:p>
            <a:pPr marL="560784" lvl="1" indent="-342900"/>
            <a:r>
              <a:rPr lang="en-US" sz="1950" dirty="0" smtClean="0"/>
              <a:t>What do they do with samples after testing? </a:t>
            </a:r>
          </a:p>
          <a:p>
            <a:pPr marL="860805" lvl="2" indent="-342900"/>
            <a:r>
              <a:rPr lang="en-US" sz="1600" dirty="0" smtClean="0"/>
              <a:t>Validation? Research? Discard?</a:t>
            </a:r>
            <a:endParaRPr lang="en-US" sz="1600" dirty="0"/>
          </a:p>
        </p:txBody>
      </p:sp>
    </p:spTree>
    <p:extLst>
      <p:ext uri="{BB962C8B-B14F-4D97-AF65-F5344CB8AC3E}">
        <p14:creationId xmlns:p14="http://schemas.microsoft.com/office/powerpoint/2010/main" val="2487058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PGx Laboratory Potpourri</a:t>
            </a:r>
            <a:endParaRPr lang="en-US" dirty="0"/>
          </a:p>
        </p:txBody>
      </p:sp>
      <p:sp>
        <p:nvSpPr>
          <p:cNvPr id="5" name="Subtitle 4"/>
          <p:cNvSpPr>
            <a:spLocks noGrp="1"/>
          </p:cNvSpPr>
          <p:nvPr>
            <p:ph type="subTitle" idx="1"/>
          </p:nvPr>
        </p:nvSpPr>
        <p:spPr/>
        <p:txBody>
          <a:bodyPr/>
          <a:lstStyle/>
          <a:p>
            <a:r>
              <a:rPr lang="en-US" dirty="0" smtClean="0"/>
              <a:t>Various Pertinent Topics</a:t>
            </a:r>
            <a:endParaRPr lang="en-US" dirty="0"/>
          </a:p>
        </p:txBody>
      </p:sp>
    </p:spTree>
    <p:extLst>
      <p:ext uri="{BB962C8B-B14F-4D97-AF65-F5344CB8AC3E}">
        <p14:creationId xmlns:p14="http://schemas.microsoft.com/office/powerpoint/2010/main" val="33233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A6143D"/>
                </a:solidFill>
              </a:rPr>
              <a:t>Hot Topic: FDA PGx Testing Warnings</a:t>
            </a:r>
            <a:endParaRPr lang="en-US" dirty="0">
              <a:solidFill>
                <a:srgbClr val="A6143D"/>
              </a:solidFill>
            </a:endParaRPr>
          </a:p>
        </p:txBody>
      </p:sp>
      <p:sp>
        <p:nvSpPr>
          <p:cNvPr id="3" name="Content Placeholder 2"/>
          <p:cNvSpPr>
            <a:spLocks noGrp="1"/>
          </p:cNvSpPr>
          <p:nvPr>
            <p:ph idx="1"/>
          </p:nvPr>
        </p:nvSpPr>
        <p:spPr>
          <a:xfrm>
            <a:off x="495760" y="661012"/>
            <a:ext cx="8306718" cy="3756751"/>
          </a:xfrm>
        </p:spPr>
        <p:txBody>
          <a:bodyPr/>
          <a:lstStyle/>
          <a:p>
            <a:r>
              <a:rPr lang="en-US" dirty="0" smtClean="0"/>
              <a:t>In 2018 and 2019 the FDA issued several warning letters to PGx testing companies calling for ceasing of interpretation of results/providing medication recommendations, citing a lack of evidence establishing a function-response relationship of a number of drug-gene pairs.</a:t>
            </a:r>
          </a:p>
          <a:p>
            <a:endParaRPr lang="en-US" sz="800" dirty="0" smtClean="0"/>
          </a:p>
          <a:p>
            <a:r>
              <a:rPr lang="en-US" dirty="0" smtClean="0"/>
              <a:t>This caused </a:t>
            </a:r>
            <a:r>
              <a:rPr lang="en-US" i="1" dirty="0" smtClean="0"/>
              <a:t>most</a:t>
            </a:r>
            <a:r>
              <a:rPr lang="en-US" dirty="0" smtClean="0"/>
              <a:t> PGx testing companies to remove drug recommendations from their reports, leaving only the genetic results and phenotype. </a:t>
            </a:r>
          </a:p>
          <a:p>
            <a:endParaRPr lang="en-US" sz="800" dirty="0"/>
          </a:p>
          <a:p>
            <a:r>
              <a:rPr lang="en-US" dirty="0" smtClean="0"/>
              <a:t>In 2021, some companies started adding the drug recommendations back…</a:t>
            </a:r>
            <a:endParaRPr lang="en-US" dirty="0"/>
          </a:p>
        </p:txBody>
      </p:sp>
      <p:sp>
        <p:nvSpPr>
          <p:cNvPr id="4" name="TextBox 3"/>
          <p:cNvSpPr txBox="1"/>
          <p:nvPr/>
        </p:nvSpPr>
        <p:spPr>
          <a:xfrm>
            <a:off x="298771" y="4514851"/>
            <a:ext cx="8657941" cy="646331"/>
          </a:xfrm>
          <a:prstGeom prst="rect">
            <a:avLst/>
          </a:prstGeom>
          <a:noFill/>
        </p:spPr>
        <p:txBody>
          <a:bodyPr wrap="square" rtlCol="0">
            <a:spAutoFit/>
          </a:bodyPr>
          <a:lstStyle/>
          <a:p>
            <a:pPr algn="r"/>
            <a:r>
              <a:rPr lang="en-US" sz="900" dirty="0"/>
              <a:t>FDA Safety Communication of Genetic Tests with Unapproved Claims. Accessed on 05/05/2020 at </a:t>
            </a:r>
            <a:r>
              <a:rPr lang="en-US" sz="900" dirty="0">
                <a:hlinkClick r:id="rId2"/>
              </a:rPr>
              <a:t>https://www.fda.gov/medical-devices/safety-communications/fda-warns-against-use-many-genetic-tests-unapproved-claims-predict-patient-response-specific</a:t>
            </a:r>
            <a:r>
              <a:rPr lang="en-US" sz="900" dirty="0"/>
              <a:t> </a:t>
            </a:r>
          </a:p>
          <a:p>
            <a:pPr algn="r"/>
            <a:r>
              <a:rPr lang="en-US" sz="900" dirty="0"/>
              <a:t>FDA Warning Letter to </a:t>
            </a:r>
            <a:r>
              <a:rPr lang="en-US" sz="900" dirty="0" err="1"/>
              <a:t>Inova</a:t>
            </a:r>
            <a:r>
              <a:rPr lang="en-US" sz="900" dirty="0"/>
              <a:t> Genomics Laboratory. Accessed on 05/05/2020 at </a:t>
            </a:r>
            <a:r>
              <a:rPr lang="en-US" sz="900" dirty="0">
                <a:hlinkClick r:id="rId3"/>
              </a:rPr>
              <a:t>https://www.fda.gov/inspections-compliance-enforcement-and-criminal-investigations/warning-letters/inova-genomics-laboratory-577422-04042019</a:t>
            </a:r>
            <a:endParaRPr lang="en-US" sz="900" dirty="0"/>
          </a:p>
        </p:txBody>
      </p:sp>
    </p:spTree>
    <p:extLst>
      <p:ext uri="{BB962C8B-B14F-4D97-AF65-F5344CB8AC3E}">
        <p14:creationId xmlns:p14="http://schemas.microsoft.com/office/powerpoint/2010/main" val="5054177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139849"/>
            <a:ext cx="8077853" cy="533490"/>
          </a:xfrm>
        </p:spPr>
        <p:txBody>
          <a:bodyPr/>
          <a:lstStyle/>
          <a:p>
            <a:pPr algn="ctr"/>
            <a:r>
              <a:rPr lang="en-US" dirty="0" smtClean="0">
                <a:solidFill>
                  <a:srgbClr val="A6143D"/>
                </a:solidFill>
              </a:rPr>
              <a:t>Anatomy of a PGx Report</a:t>
            </a:r>
            <a:endParaRPr lang="en-US" dirty="0">
              <a:solidFill>
                <a:srgbClr val="A6143D"/>
              </a:solidFill>
            </a:endParaRPr>
          </a:p>
        </p:txBody>
      </p:sp>
      <p:grpSp>
        <p:nvGrpSpPr>
          <p:cNvPr id="4" name="Group 3"/>
          <p:cNvGrpSpPr/>
          <p:nvPr/>
        </p:nvGrpSpPr>
        <p:grpSpPr>
          <a:xfrm>
            <a:off x="3094898" y="4601122"/>
            <a:ext cx="6029402" cy="530616"/>
            <a:chOff x="0" y="0"/>
            <a:chExt cx="6649085" cy="64706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sp>
        <p:nvSpPr>
          <p:cNvPr id="9" name="Text Placeholder 8"/>
          <p:cNvSpPr>
            <a:spLocks noGrp="1"/>
          </p:cNvSpPr>
          <p:nvPr>
            <p:ph type="body" sz="quarter" idx="12"/>
          </p:nvPr>
        </p:nvSpPr>
        <p:spPr>
          <a:xfrm>
            <a:off x="387174" y="851867"/>
            <a:ext cx="8077851" cy="3484606"/>
          </a:xfrm>
        </p:spPr>
        <p:txBody>
          <a:bodyPr/>
          <a:lstStyle/>
          <a:p>
            <a:pPr marL="342900" indent="-342900">
              <a:buFont typeface="Arial" panose="020B0604020202020204" pitchFamily="34" charset="0"/>
              <a:buChar char="•"/>
            </a:pPr>
            <a:r>
              <a:rPr lang="en-US" dirty="0" smtClean="0"/>
              <a:t>See example PGx Test Reports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Usually include</a:t>
            </a:r>
          </a:p>
          <a:p>
            <a:pPr marL="1185851" lvl="1" indent="-342900"/>
            <a:r>
              <a:rPr lang="en-US" dirty="0" smtClean="0"/>
              <a:t>Patient information</a:t>
            </a:r>
          </a:p>
          <a:p>
            <a:pPr marL="1185851" lvl="1" indent="-342900"/>
            <a:r>
              <a:rPr lang="en-US" dirty="0" smtClean="0"/>
              <a:t>A legend/key for the report</a:t>
            </a:r>
          </a:p>
          <a:p>
            <a:pPr marL="1185851" lvl="1" indent="-342900"/>
            <a:r>
              <a:rPr lang="en-US" dirty="0" smtClean="0"/>
              <a:t>Genotype/Phenotype results</a:t>
            </a:r>
          </a:p>
          <a:p>
            <a:pPr marL="1185851" lvl="1" indent="-342900"/>
            <a:r>
              <a:rPr lang="en-US" dirty="0" smtClean="0"/>
              <a:t>Sometimes medication recommendations</a:t>
            </a:r>
          </a:p>
          <a:p>
            <a:pPr marL="1185851" lvl="1" indent="-342900"/>
            <a:r>
              <a:rPr lang="en-US" dirty="0" smtClean="0"/>
              <a:t>Laboratory methodologies, credentials and references</a:t>
            </a:r>
            <a:endParaRPr lang="en-US" dirty="0"/>
          </a:p>
        </p:txBody>
      </p:sp>
    </p:spTree>
    <p:extLst>
      <p:ext uri="{BB962C8B-B14F-4D97-AF65-F5344CB8AC3E}">
        <p14:creationId xmlns:p14="http://schemas.microsoft.com/office/powerpoint/2010/main" val="411273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Reporting – Example 1 Report</a:t>
            </a:r>
            <a:endParaRPr lang="en-US" dirty="0"/>
          </a:p>
        </p:txBody>
      </p:sp>
      <p:pic>
        <p:nvPicPr>
          <p:cNvPr id="3" name="Picture 2"/>
          <p:cNvPicPr>
            <a:picLocks noChangeAspect="1"/>
          </p:cNvPicPr>
          <p:nvPr/>
        </p:nvPicPr>
        <p:blipFill>
          <a:blip r:embed="rId3"/>
          <a:stretch>
            <a:fillRect/>
          </a:stretch>
        </p:blipFill>
        <p:spPr>
          <a:xfrm>
            <a:off x="1358554" y="928687"/>
            <a:ext cx="6299546" cy="39212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636662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Reporting – Example </a:t>
            </a:r>
            <a:r>
              <a:rPr lang="en-US" dirty="0" smtClean="0"/>
              <a:t>2 </a:t>
            </a:r>
            <a:r>
              <a:rPr lang="en-US" dirty="0"/>
              <a:t>Report</a:t>
            </a:r>
          </a:p>
        </p:txBody>
      </p:sp>
      <p:pic>
        <p:nvPicPr>
          <p:cNvPr id="4" name="Picture 3"/>
          <p:cNvPicPr>
            <a:picLocks noChangeAspect="1"/>
          </p:cNvPicPr>
          <p:nvPr/>
        </p:nvPicPr>
        <p:blipFill>
          <a:blip r:embed="rId3"/>
          <a:stretch>
            <a:fillRect/>
          </a:stretch>
        </p:blipFill>
        <p:spPr>
          <a:xfrm>
            <a:off x="1573716" y="1200151"/>
            <a:ext cx="6029906" cy="226265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1573716" y="3638886"/>
            <a:ext cx="5814155" cy="4822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3325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Reporting – Example 3 Report</a:t>
            </a:r>
            <a:endParaRPr lang="en-US" dirty="0"/>
          </a:p>
        </p:txBody>
      </p:sp>
      <p:pic>
        <p:nvPicPr>
          <p:cNvPr id="8" name="Picture 7"/>
          <p:cNvPicPr>
            <a:picLocks noChangeAspect="1"/>
          </p:cNvPicPr>
          <p:nvPr/>
        </p:nvPicPr>
        <p:blipFill>
          <a:blip r:embed="rId3"/>
          <a:stretch>
            <a:fillRect/>
          </a:stretch>
        </p:blipFill>
        <p:spPr>
          <a:xfrm>
            <a:off x="1371600" y="685801"/>
            <a:ext cx="4422123" cy="26289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4457700" y="2057400"/>
            <a:ext cx="3073555" cy="28003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1247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139849"/>
            <a:ext cx="8077853" cy="533490"/>
          </a:xfrm>
        </p:spPr>
        <p:txBody>
          <a:bodyPr/>
          <a:lstStyle/>
          <a:p>
            <a:pPr algn="ctr"/>
            <a:r>
              <a:rPr lang="en-US" dirty="0" smtClean="0"/>
              <a:t>Recommended Viewing Prior to Meet Up</a:t>
            </a:r>
            <a:endParaRPr lang="en-US" dirty="0"/>
          </a:p>
        </p:txBody>
      </p:sp>
      <p:sp>
        <p:nvSpPr>
          <p:cNvPr id="3" name="Text Placeholder 2"/>
          <p:cNvSpPr>
            <a:spLocks noGrp="1"/>
          </p:cNvSpPr>
          <p:nvPr>
            <p:ph type="body" sz="quarter" idx="12"/>
          </p:nvPr>
        </p:nvSpPr>
        <p:spPr>
          <a:xfrm>
            <a:off x="387174" y="851867"/>
            <a:ext cx="8077853" cy="3691997"/>
          </a:xfrm>
        </p:spPr>
        <p:txBody>
          <a:bodyPr/>
          <a:lstStyle/>
          <a:p>
            <a:r>
              <a:rPr lang="en-US" dirty="0" smtClean="0"/>
              <a:t>Online:</a:t>
            </a:r>
          </a:p>
          <a:p>
            <a:pPr marL="342900" indent="-342900">
              <a:buFont typeface="Arial" panose="020B0604020202020204" pitchFamily="34" charset="0"/>
              <a:buChar char="•"/>
            </a:pPr>
            <a:r>
              <a:rPr lang="en-US" u="sng" dirty="0" smtClean="0">
                <a:hlinkClick r:id="rId2"/>
              </a:rPr>
              <a:t>Sequencing </a:t>
            </a:r>
            <a:r>
              <a:rPr lang="en-US" u="sng" dirty="0">
                <a:hlinkClick r:id="rId2"/>
              </a:rPr>
              <a:t>vs Genotyping (Sanford)</a:t>
            </a:r>
            <a:endParaRPr lang="en-US" dirty="0"/>
          </a:p>
          <a:p>
            <a:pPr marL="342900" indent="-342900">
              <a:buFont typeface="Arial" panose="020B0604020202020204" pitchFamily="34" charset="0"/>
              <a:buChar char="•"/>
            </a:pPr>
            <a:endParaRPr lang="en-US" dirty="0"/>
          </a:p>
        </p:txBody>
      </p:sp>
      <p:grpSp>
        <p:nvGrpSpPr>
          <p:cNvPr id="4" name="Group 3"/>
          <p:cNvGrpSpPr/>
          <p:nvPr/>
        </p:nvGrpSpPr>
        <p:grpSpPr>
          <a:xfrm>
            <a:off x="3094898" y="4601122"/>
            <a:ext cx="6029402" cy="530616"/>
            <a:chOff x="0" y="0"/>
            <a:chExt cx="6649085" cy="64706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spTree>
    <p:extLst>
      <p:ext uri="{BB962C8B-B14F-4D97-AF65-F5344CB8AC3E}">
        <p14:creationId xmlns:p14="http://schemas.microsoft.com/office/powerpoint/2010/main" val="277998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144329"/>
            <a:ext cx="8077853" cy="836174"/>
          </a:xfrm>
        </p:spPr>
        <p:txBody>
          <a:bodyPr>
            <a:noAutofit/>
          </a:bodyPr>
          <a:lstStyle/>
          <a:p>
            <a:r>
              <a:rPr lang="en-US" sz="2200" dirty="0" smtClean="0"/>
              <a:t>A quick detour – PGx Testing Company, Institution Considerations that affect patient cost of testing</a:t>
            </a:r>
            <a:endParaRPr lang="en-US" sz="2200" dirty="0"/>
          </a:p>
        </p:txBody>
      </p:sp>
      <p:sp>
        <p:nvSpPr>
          <p:cNvPr id="3" name="Text Placeholder 2"/>
          <p:cNvSpPr>
            <a:spLocks noGrp="1"/>
          </p:cNvSpPr>
          <p:nvPr>
            <p:ph type="body" sz="quarter" idx="12"/>
          </p:nvPr>
        </p:nvSpPr>
        <p:spPr>
          <a:xfrm>
            <a:off x="387174" y="980503"/>
            <a:ext cx="8077853" cy="3646583"/>
          </a:xfrm>
        </p:spPr>
        <p:txBody>
          <a:bodyPr/>
          <a:lstStyle/>
          <a:p>
            <a:pPr marL="342900" indent="-342900">
              <a:buFont typeface="Arial" panose="020B0604020202020204" pitchFamily="34" charset="0"/>
              <a:buChar char="•"/>
            </a:pPr>
            <a:r>
              <a:rPr lang="en-US" dirty="0" smtClean="0"/>
              <a:t>Companies often capitate costs for patients through an assistance program</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Some offer direct patient pay for a set amount</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You need to be super familiar with the billing process of the Company </a:t>
            </a:r>
            <a:r>
              <a:rPr lang="en-US" dirty="0"/>
              <a:t>– AND</a:t>
            </a:r>
            <a:r>
              <a:rPr lang="en-US" dirty="0" smtClean="0"/>
              <a:t>– your institution</a:t>
            </a:r>
          </a:p>
          <a:p>
            <a:pPr marL="1185851" lvl="1" indent="-342900"/>
            <a:r>
              <a:rPr lang="en-US" dirty="0" smtClean="0"/>
              <a:t>Provider Based Billing may change how you have to bill AND what the patient pays!!!</a:t>
            </a:r>
            <a:endParaRPr lang="en-US" dirty="0"/>
          </a:p>
        </p:txBody>
      </p:sp>
    </p:spTree>
    <p:extLst>
      <p:ext uri="{BB962C8B-B14F-4D97-AF65-F5344CB8AC3E}">
        <p14:creationId xmlns:p14="http://schemas.microsoft.com/office/powerpoint/2010/main" val="36155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162288"/>
            <a:ext cx="8077853" cy="533490"/>
          </a:xfrm>
        </p:spPr>
        <p:txBody>
          <a:bodyPr>
            <a:normAutofit/>
          </a:bodyPr>
          <a:lstStyle/>
          <a:p>
            <a:r>
              <a:rPr lang="en-US" dirty="0" smtClean="0"/>
              <a:t>Provider Based Billing</a:t>
            </a:r>
            <a:endParaRPr lang="en-US" dirty="0"/>
          </a:p>
        </p:txBody>
      </p:sp>
      <p:sp>
        <p:nvSpPr>
          <p:cNvPr id="3" name="Text Placeholder 2"/>
          <p:cNvSpPr>
            <a:spLocks noGrp="1"/>
          </p:cNvSpPr>
          <p:nvPr>
            <p:ph type="body" sz="quarter" idx="12"/>
          </p:nvPr>
        </p:nvSpPr>
        <p:spPr>
          <a:xfrm>
            <a:off x="638978" y="695778"/>
            <a:ext cx="8394853" cy="3965287"/>
          </a:xfrm>
        </p:spPr>
        <p:txBody>
          <a:bodyPr/>
          <a:lstStyle/>
          <a:p>
            <a:pPr marL="342900" indent="-342900">
              <a:buFont typeface="Arial" panose="020B0604020202020204" pitchFamily="34" charset="0"/>
              <a:buChar char="•"/>
            </a:pPr>
            <a:r>
              <a:rPr lang="en-US" sz="1800" u="sng" dirty="0"/>
              <a:t>Definition</a:t>
            </a:r>
            <a:r>
              <a:rPr lang="en-US" sz="1800" dirty="0"/>
              <a:t>: “Provider-based billing is a type of billing for services rendered in a hospital outpatient department including a medical office. This billing model also is known as hospital outpatient billing. ”</a:t>
            </a:r>
          </a:p>
          <a:p>
            <a:pPr marL="342900" indent="-342900">
              <a:buFont typeface="Arial" panose="020B0604020202020204" pitchFamily="34" charset="0"/>
              <a:buChar char="•"/>
            </a:pPr>
            <a:endParaRPr lang="en-US" sz="700" u="sng" dirty="0"/>
          </a:p>
          <a:p>
            <a:pPr marL="342900" indent="-342900">
              <a:buFont typeface="Arial" panose="020B0604020202020204" pitchFamily="34" charset="0"/>
              <a:buChar char="•"/>
            </a:pPr>
            <a:r>
              <a:rPr lang="en-US" sz="1800" u="sng" dirty="0"/>
              <a:t>Why</a:t>
            </a:r>
            <a:r>
              <a:rPr lang="en-US" sz="1800" dirty="0"/>
              <a:t>: Better reimbursement for MCHS; “Patients benefit because all hospital outpatient departments are subject to additional stringent quality standards and are monitored by The Joint </a:t>
            </a:r>
            <a:r>
              <a:rPr lang="en-US" sz="1800" dirty="0" smtClean="0"/>
              <a:t>Commission”</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1800" u="sng" dirty="0" smtClean="0"/>
              <a:t>Take Away</a:t>
            </a:r>
            <a:r>
              <a:rPr lang="en-US" sz="1800" dirty="0" smtClean="0"/>
              <a:t>: At </a:t>
            </a:r>
            <a:r>
              <a:rPr lang="en-US" sz="1800" dirty="0"/>
              <a:t>PBB locations (basically any clinic with a hospital on the same campus), if a provider orders </a:t>
            </a:r>
            <a:r>
              <a:rPr lang="en-US" sz="1800" dirty="0" smtClean="0"/>
              <a:t>testing</a:t>
            </a:r>
            <a:r>
              <a:rPr lang="en-US" sz="1800" dirty="0"/>
              <a:t>, then that testing MUST be billed as institutional billing (at the contracted price with vendor plus an internal markup), and the patient is no longer eligible for direct patient pay or the patient assistance program.  </a:t>
            </a:r>
            <a:endParaRPr lang="en-US" sz="1800" dirty="0" smtClean="0"/>
          </a:p>
          <a:p>
            <a:pPr marL="1185851" lvl="1" indent="-342900"/>
            <a:r>
              <a:rPr lang="en-US" sz="1500" dirty="0" smtClean="0"/>
              <a:t>The </a:t>
            </a:r>
            <a:r>
              <a:rPr lang="en-US" sz="1500" dirty="0" smtClean="0">
                <a:hlinkClick r:id="rId3"/>
              </a:rPr>
              <a:t>CMS DOS Policy </a:t>
            </a:r>
            <a:r>
              <a:rPr lang="en-US" sz="1500" dirty="0" smtClean="0"/>
              <a:t>- 14-Day Exception Rule </a:t>
            </a:r>
            <a:r>
              <a:rPr lang="en-US" sz="1500" i="1" dirty="0" smtClean="0"/>
              <a:t>may</a:t>
            </a:r>
            <a:r>
              <a:rPr lang="en-US" sz="1500" dirty="0" smtClean="0"/>
              <a:t> apply to PGx testing…TBD</a:t>
            </a:r>
            <a:endParaRPr lang="en-US" sz="1500" dirty="0"/>
          </a:p>
        </p:txBody>
      </p:sp>
    </p:spTree>
    <p:extLst>
      <p:ext uri="{BB962C8B-B14F-4D97-AF65-F5344CB8AC3E}">
        <p14:creationId xmlns:p14="http://schemas.microsoft.com/office/powerpoint/2010/main" val="382074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139849"/>
            <a:ext cx="8077853" cy="533490"/>
          </a:xfrm>
        </p:spPr>
        <p:txBody>
          <a:bodyPr/>
          <a:lstStyle/>
          <a:p>
            <a:pPr algn="ctr"/>
            <a:r>
              <a:rPr lang="en-US" dirty="0" smtClean="0"/>
              <a:t>TD Summary Slides: Huddart (2018) - Ancestry</a:t>
            </a:r>
            <a:endParaRPr lang="en-US" dirty="0"/>
          </a:p>
        </p:txBody>
      </p:sp>
      <p:grpSp>
        <p:nvGrpSpPr>
          <p:cNvPr id="4" name="Group 3"/>
          <p:cNvGrpSpPr/>
          <p:nvPr/>
        </p:nvGrpSpPr>
        <p:grpSpPr>
          <a:xfrm>
            <a:off x="3094898" y="4601122"/>
            <a:ext cx="6029402" cy="530616"/>
            <a:chOff x="0" y="0"/>
            <a:chExt cx="6649085" cy="64706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pic>
        <p:nvPicPr>
          <p:cNvPr id="8" name="Picture 7"/>
          <p:cNvPicPr>
            <a:picLocks noChangeAspect="1"/>
          </p:cNvPicPr>
          <p:nvPr/>
        </p:nvPicPr>
        <p:blipFill>
          <a:blip r:embed="rId6"/>
          <a:stretch>
            <a:fillRect/>
          </a:stretch>
        </p:blipFill>
        <p:spPr>
          <a:xfrm>
            <a:off x="1666031" y="841883"/>
            <a:ext cx="5520135" cy="3590695"/>
          </a:xfrm>
          <a:prstGeom prst="rect">
            <a:avLst/>
          </a:prstGeom>
        </p:spPr>
      </p:pic>
      <p:sp>
        <p:nvSpPr>
          <p:cNvPr id="3" name="TextBox 2"/>
          <p:cNvSpPr txBox="1"/>
          <p:nvPr/>
        </p:nvSpPr>
        <p:spPr>
          <a:xfrm>
            <a:off x="7447402" y="4021157"/>
            <a:ext cx="1676898" cy="369332"/>
          </a:xfrm>
          <a:prstGeom prst="rect">
            <a:avLst/>
          </a:prstGeom>
          <a:noFill/>
        </p:spPr>
        <p:txBody>
          <a:bodyPr wrap="square" rtlCol="0">
            <a:spAutoFit/>
          </a:bodyPr>
          <a:lstStyle/>
          <a:p>
            <a:r>
              <a:rPr lang="en-US" dirty="0"/>
              <a:t>PMID </a:t>
            </a:r>
            <a:r>
              <a:rPr lang="en-US" dirty="0" smtClean="0">
                <a:hlinkClick r:id="rId7"/>
              </a:rPr>
              <a:t>30506572</a:t>
            </a:r>
            <a:endParaRPr lang="en-US" dirty="0"/>
          </a:p>
        </p:txBody>
      </p:sp>
    </p:spTree>
    <p:extLst>
      <p:ext uri="{BB962C8B-B14F-4D97-AF65-F5344CB8AC3E}">
        <p14:creationId xmlns:p14="http://schemas.microsoft.com/office/powerpoint/2010/main" val="213744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139849"/>
            <a:ext cx="8077853" cy="533490"/>
          </a:xfrm>
        </p:spPr>
        <p:txBody>
          <a:bodyPr/>
          <a:lstStyle/>
          <a:p>
            <a:pPr algn="ctr"/>
            <a:r>
              <a:rPr lang="en-US" dirty="0" smtClean="0"/>
              <a:t>Ancestry Matters</a:t>
            </a:r>
            <a:endParaRPr lang="en-US" dirty="0"/>
          </a:p>
        </p:txBody>
      </p:sp>
      <p:grpSp>
        <p:nvGrpSpPr>
          <p:cNvPr id="4" name="Group 3"/>
          <p:cNvGrpSpPr/>
          <p:nvPr/>
        </p:nvGrpSpPr>
        <p:grpSpPr>
          <a:xfrm>
            <a:off x="3094898" y="4601122"/>
            <a:ext cx="6029402" cy="530616"/>
            <a:chOff x="0" y="0"/>
            <a:chExt cx="6649085" cy="64706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sp>
        <p:nvSpPr>
          <p:cNvPr id="3" name="TextBox 2"/>
          <p:cNvSpPr txBox="1"/>
          <p:nvPr/>
        </p:nvSpPr>
        <p:spPr>
          <a:xfrm>
            <a:off x="605667" y="641499"/>
            <a:ext cx="8207656" cy="3693319"/>
          </a:xfrm>
          <a:prstGeom prst="rect">
            <a:avLst/>
          </a:prstGeom>
          <a:noFill/>
        </p:spPr>
        <p:txBody>
          <a:bodyPr wrap="square" rtlCol="0">
            <a:spAutoFit/>
          </a:bodyPr>
          <a:lstStyle/>
          <a:p>
            <a:pPr marL="285750" indent="-285750">
              <a:buFont typeface="Arial" panose="020B0604020202020204" pitchFamily="34" charset="0"/>
              <a:buChar char="•"/>
            </a:pPr>
            <a:r>
              <a:rPr lang="en-US" dirty="0"/>
              <a:t>Not only is it critical to include ancestrally diverse populations, but you must also account for pertinent variants in those populations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Some trials have come to incomplete conclusions due to lack of inclusion of pertinent ancestry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Implementers need to be aware of common alleles for their patient population and be able to tell if a testing company tests for those alleles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Testing companies often request [ancestry] as “</a:t>
            </a:r>
            <a:r>
              <a:rPr lang="en-US" dirty="0"/>
              <a:t>Ethnicity can influence allele calls and resulting </a:t>
            </a:r>
            <a:r>
              <a:rPr lang="en-US" dirty="0" err="1"/>
              <a:t>diplotypes</a:t>
            </a:r>
            <a:r>
              <a:rPr lang="en-US" dirty="0"/>
              <a:t> when there is ambiguity (i.e., combinations of alleles may be associated with more than one haplotype).  The final call is typically based on ethnicity allele frequency</a:t>
            </a:r>
            <a:r>
              <a:rPr lang="en-US" dirty="0" smtClean="0"/>
              <a:t>”</a:t>
            </a:r>
            <a:endParaRPr lang="en-US" dirty="0"/>
          </a:p>
        </p:txBody>
      </p:sp>
    </p:spTree>
    <p:extLst>
      <p:ext uri="{BB962C8B-B14F-4D97-AF65-F5344CB8AC3E}">
        <p14:creationId xmlns:p14="http://schemas.microsoft.com/office/powerpoint/2010/main" val="257950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861" y="1665653"/>
            <a:ext cx="8077853" cy="1218224"/>
          </a:xfrm>
        </p:spPr>
        <p:txBody>
          <a:bodyPr>
            <a:normAutofit/>
          </a:bodyPr>
          <a:lstStyle/>
          <a:p>
            <a:pPr algn="ctr"/>
            <a:r>
              <a:rPr lang="en-US" sz="2700" dirty="0" smtClean="0">
                <a:solidFill>
                  <a:srgbClr val="D5225D"/>
                </a:solidFill>
              </a:rPr>
              <a:t>Thank You!</a:t>
            </a:r>
            <a:r>
              <a:rPr lang="en-US" sz="2700" dirty="0" smtClean="0"/>
              <a:t/>
            </a:r>
            <a:br>
              <a:rPr lang="en-US" sz="2700" dirty="0" smtClean="0"/>
            </a:br>
            <a:r>
              <a:rPr lang="en-US" dirty="0" smtClean="0"/>
              <a:t>What Questions Do You </a:t>
            </a:r>
            <a:r>
              <a:rPr lang="en-US" dirty="0" smtClean="0"/>
              <a:t>Have?</a:t>
            </a:r>
            <a:endParaRPr lang="en-US" dirty="0"/>
          </a:p>
        </p:txBody>
      </p:sp>
      <p:grpSp>
        <p:nvGrpSpPr>
          <p:cNvPr id="3" name="Group 2"/>
          <p:cNvGrpSpPr/>
          <p:nvPr/>
        </p:nvGrpSpPr>
        <p:grpSpPr>
          <a:xfrm>
            <a:off x="3094898" y="4601122"/>
            <a:ext cx="6029402" cy="530616"/>
            <a:chOff x="0" y="0"/>
            <a:chExt cx="6649085" cy="64706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spTree>
    <p:extLst>
      <p:ext uri="{BB962C8B-B14F-4D97-AF65-F5344CB8AC3E}">
        <p14:creationId xmlns:p14="http://schemas.microsoft.com/office/powerpoint/2010/main" val="54672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4098" y="1370815"/>
            <a:ext cx="8307021" cy="517946"/>
          </a:xfrm>
        </p:spPr>
        <p:txBody>
          <a:bodyPr/>
          <a:lstStyle/>
          <a:p>
            <a:r>
              <a:rPr lang="en-US" sz="2700" dirty="0" smtClean="0"/>
              <a:t>DNA Technology</a:t>
            </a:r>
            <a:endParaRPr lang="en-US" sz="2700" dirty="0"/>
          </a:p>
        </p:txBody>
      </p:sp>
    </p:spTree>
    <p:extLst>
      <p:ext uri="{BB962C8B-B14F-4D97-AF65-F5344CB8AC3E}">
        <p14:creationId xmlns:p14="http://schemas.microsoft.com/office/powerpoint/2010/main" val="295167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73" y="139849"/>
            <a:ext cx="8077853" cy="533490"/>
          </a:xfrm>
        </p:spPr>
        <p:txBody>
          <a:bodyPr/>
          <a:lstStyle/>
          <a:p>
            <a:pPr algn="ctr"/>
            <a:r>
              <a:rPr lang="en-US" dirty="0" smtClean="0">
                <a:solidFill>
                  <a:srgbClr val="A6143D"/>
                </a:solidFill>
              </a:rPr>
              <a:t>DNA Technology</a:t>
            </a:r>
            <a:endParaRPr lang="en-US" dirty="0">
              <a:solidFill>
                <a:srgbClr val="A6143D"/>
              </a:solidFill>
            </a:endParaRPr>
          </a:p>
        </p:txBody>
      </p:sp>
      <p:sp>
        <p:nvSpPr>
          <p:cNvPr id="3" name="Text Placeholder 2"/>
          <p:cNvSpPr>
            <a:spLocks noGrp="1"/>
          </p:cNvSpPr>
          <p:nvPr>
            <p:ph type="body" sz="quarter" idx="12"/>
          </p:nvPr>
        </p:nvSpPr>
        <p:spPr>
          <a:xfrm>
            <a:off x="387174" y="851867"/>
            <a:ext cx="8077853" cy="3691997"/>
          </a:xfrm>
        </p:spPr>
        <p:txBody>
          <a:bodyPr/>
          <a:lstStyle/>
          <a:p>
            <a:pPr marL="342900" indent="-342900">
              <a:buFont typeface="Arial" panose="020B0604020202020204" pitchFamily="34" charset="0"/>
              <a:buChar char="•"/>
            </a:pPr>
            <a:r>
              <a:rPr lang="en-US" dirty="0" smtClean="0"/>
              <a:t>Several methods of DNA evaluation, however we will talk about sequencing and probing (‘genotyping’) as general methods of DNA evaluation.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Both involve PCR, but there are many important differences in the primers and probes used, as well as detection and cost considerations</a:t>
            </a:r>
          </a:p>
          <a:p>
            <a:pPr marL="342900" indent="-342900">
              <a:buFont typeface="Arial" panose="020B0604020202020204" pitchFamily="34" charset="0"/>
              <a:buChar char="•"/>
            </a:pPr>
            <a:endParaRPr lang="en-US" u="sng" dirty="0" smtClean="0">
              <a:hlinkClick r:id=""/>
            </a:endParaRPr>
          </a:p>
          <a:p>
            <a:pPr marL="342900" indent="-342900">
              <a:buFont typeface="Arial" panose="020B0604020202020204" pitchFamily="34" charset="0"/>
              <a:buChar char="•"/>
            </a:pPr>
            <a:r>
              <a:rPr lang="en-US" u="sng" dirty="0" smtClean="0">
                <a:hlinkClick r:id=""/>
              </a:rPr>
              <a:t>EXCELLENT </a:t>
            </a:r>
            <a:r>
              <a:rPr lang="en-US" u="sng" dirty="0"/>
              <a:t>Video: </a:t>
            </a:r>
            <a:r>
              <a:rPr lang="en-US" u="sng" dirty="0">
                <a:hlinkClick r:id="rId2"/>
              </a:rPr>
              <a:t>Sequencing vs Genotyping (</a:t>
            </a:r>
            <a:r>
              <a:rPr lang="en-US" u="sng" dirty="0" smtClean="0">
                <a:hlinkClick r:id="rId2"/>
              </a:rPr>
              <a:t>Sanford</a:t>
            </a:r>
            <a:r>
              <a:rPr lang="en-US" u="sng" dirty="0">
                <a:hlinkClick r:id="rId2"/>
              </a:rPr>
              <a:t>)</a:t>
            </a:r>
            <a:endParaRPr lang="en-US" dirty="0"/>
          </a:p>
        </p:txBody>
      </p:sp>
      <p:grpSp>
        <p:nvGrpSpPr>
          <p:cNvPr id="4" name="Group 3"/>
          <p:cNvGrpSpPr/>
          <p:nvPr/>
        </p:nvGrpSpPr>
        <p:grpSpPr>
          <a:xfrm>
            <a:off x="3094898" y="4601122"/>
            <a:ext cx="6029402" cy="530616"/>
            <a:chOff x="0" y="0"/>
            <a:chExt cx="6649085" cy="64706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025" y="0"/>
              <a:ext cx="1863725" cy="641350"/>
            </a:xfrm>
            <a:prstGeom prst="rect">
              <a:avLst/>
            </a:prstGeom>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6850" y="0"/>
              <a:ext cx="1372235" cy="64135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780540" cy="647065"/>
            </a:xfrm>
            <a:prstGeom prst="rect">
              <a:avLst/>
            </a:prstGeom>
            <a:ln>
              <a:noFill/>
            </a:ln>
          </p:spPr>
        </p:pic>
      </p:grpSp>
    </p:spTree>
    <p:extLst>
      <p:ext uri="{BB962C8B-B14F-4D97-AF65-F5344CB8AC3E}">
        <p14:creationId xmlns:p14="http://schemas.microsoft.com/office/powerpoint/2010/main" val="9150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464913"/>
          </a:xfrm>
        </p:spPr>
        <p:txBody>
          <a:bodyPr/>
          <a:lstStyle/>
          <a:p>
            <a:pPr algn="ctr"/>
            <a:r>
              <a:rPr lang="en-US" dirty="0" smtClean="0"/>
              <a:t>Genetic Testing: Sequencing</a:t>
            </a:r>
            <a:endParaRPr lang="en-US" dirty="0"/>
          </a:p>
        </p:txBody>
      </p:sp>
      <p:sp>
        <p:nvSpPr>
          <p:cNvPr id="5" name="Content Placeholder 4"/>
          <p:cNvSpPr>
            <a:spLocks noGrp="1"/>
          </p:cNvSpPr>
          <p:nvPr>
            <p:ph sz="half" idx="2"/>
          </p:nvPr>
        </p:nvSpPr>
        <p:spPr>
          <a:xfrm>
            <a:off x="297456" y="671311"/>
            <a:ext cx="7703544" cy="3999842"/>
          </a:xfrm>
        </p:spPr>
        <p:txBody>
          <a:bodyPr/>
          <a:lstStyle/>
          <a:p>
            <a:pPr marL="217879" lvl="1" indent="0">
              <a:buNone/>
            </a:pPr>
            <a:r>
              <a:rPr lang="en-US" sz="2400" u="sng" dirty="0">
                <a:solidFill>
                  <a:schemeClr val="tx1"/>
                </a:solidFill>
              </a:rPr>
              <a:t>Sequencing</a:t>
            </a:r>
          </a:p>
          <a:p>
            <a:pPr marL="217879" lvl="1" indent="0">
              <a:buNone/>
            </a:pPr>
            <a:r>
              <a:rPr lang="en-US" sz="2400" dirty="0">
                <a:solidFill>
                  <a:schemeClr val="tx1"/>
                </a:solidFill>
              </a:rPr>
              <a:t>You see </a:t>
            </a:r>
            <a:r>
              <a:rPr lang="en-US" sz="2400" i="1" dirty="0">
                <a:solidFill>
                  <a:schemeClr val="tx1"/>
                </a:solidFill>
              </a:rPr>
              <a:t>almost</a:t>
            </a:r>
            <a:r>
              <a:rPr lang="en-US" sz="2400" dirty="0">
                <a:solidFill>
                  <a:schemeClr val="tx1"/>
                </a:solidFill>
              </a:rPr>
              <a:t> everything</a:t>
            </a:r>
          </a:p>
          <a:p>
            <a:pPr marL="769125" lvl="2" indent="-342892">
              <a:buFont typeface="Arial" panose="020B0604020202020204" pitchFamily="34" charset="0"/>
              <a:buChar char="•"/>
            </a:pPr>
            <a:endParaRPr lang="en-US" sz="1800" dirty="0">
              <a:solidFill>
                <a:schemeClr val="tx1"/>
              </a:solidFill>
            </a:endParaRPr>
          </a:p>
          <a:p>
            <a:endParaRPr lang="en-US" sz="2400" dirty="0">
              <a:solidFill>
                <a:schemeClr val="tx1"/>
              </a:solidFill>
            </a:endParaRPr>
          </a:p>
        </p:txBody>
      </p:sp>
      <p:pic>
        <p:nvPicPr>
          <p:cNvPr id="9" name="Picture 8"/>
          <p:cNvPicPr>
            <a:picLocks noChangeAspect="1"/>
          </p:cNvPicPr>
          <p:nvPr/>
        </p:nvPicPr>
        <p:blipFill rotWithShape="1">
          <a:blip r:embed="rId3"/>
          <a:srcRect t="11253"/>
          <a:stretch/>
        </p:blipFill>
        <p:spPr>
          <a:xfrm>
            <a:off x="588319" y="1758477"/>
            <a:ext cx="8101175" cy="2460983"/>
          </a:xfrm>
          <a:prstGeom prst="rect">
            <a:avLst/>
          </a:prstGeom>
        </p:spPr>
      </p:pic>
      <p:sp>
        <p:nvSpPr>
          <p:cNvPr id="11" name="TextBox 10"/>
          <p:cNvSpPr txBox="1"/>
          <p:nvPr/>
        </p:nvSpPr>
        <p:spPr>
          <a:xfrm>
            <a:off x="2248399" y="4970376"/>
            <a:ext cx="6880361" cy="213585"/>
          </a:xfrm>
          <a:prstGeom prst="rect">
            <a:avLst/>
          </a:prstGeom>
          <a:noFill/>
        </p:spPr>
        <p:txBody>
          <a:bodyPr wrap="square" rtlCol="0">
            <a:spAutoFit/>
          </a:bodyPr>
          <a:lstStyle/>
          <a:p>
            <a:pPr algn="r"/>
            <a:r>
              <a:rPr lang="en-US" sz="788" dirty="0"/>
              <a:t>Images: Johnsen J, Nickerson D, Reiner A.  Massively parallel sequencing: the new frontier of hematologic genomics. Blood (2013):122:3268-3275. PMID </a:t>
            </a:r>
            <a:r>
              <a:rPr lang="en-US" sz="788" dirty="0">
                <a:hlinkClick r:id="rId4"/>
              </a:rPr>
              <a:t>24021669</a:t>
            </a:r>
            <a:r>
              <a:rPr lang="en-US" sz="788" dirty="0"/>
              <a:t> </a:t>
            </a:r>
          </a:p>
        </p:txBody>
      </p:sp>
      <p:sp>
        <p:nvSpPr>
          <p:cNvPr id="3" name="Down Arrow 2"/>
          <p:cNvSpPr/>
          <p:nvPr/>
        </p:nvSpPr>
        <p:spPr>
          <a:xfrm>
            <a:off x="4701540" y="830995"/>
            <a:ext cx="236220" cy="1843625"/>
          </a:xfrm>
          <a:prstGeom prst="down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p:cNvSpPr txBox="1"/>
          <p:nvPr/>
        </p:nvSpPr>
        <p:spPr>
          <a:xfrm>
            <a:off x="4939107" y="830995"/>
            <a:ext cx="3406140" cy="923330"/>
          </a:xfrm>
          <a:prstGeom prst="rect">
            <a:avLst/>
          </a:prstGeom>
          <a:noFill/>
        </p:spPr>
        <p:txBody>
          <a:bodyPr wrap="square" rtlCol="0">
            <a:spAutoFit/>
          </a:bodyPr>
          <a:lstStyle/>
          <a:p>
            <a:r>
              <a:rPr lang="en-US" sz="1350" b="1" dirty="0"/>
              <a:t>2 strands of DNA:</a:t>
            </a:r>
          </a:p>
          <a:p>
            <a:r>
              <a:rPr lang="en-US" sz="1350" b="1" dirty="0"/>
              <a:t>What we’re seeing </a:t>
            </a:r>
            <a:r>
              <a:rPr lang="en-US" sz="1350" b="1" dirty="0">
                <a:solidFill>
                  <a:srgbClr val="7030A0"/>
                </a:solidFill>
              </a:rPr>
              <a:t>here</a:t>
            </a:r>
            <a:r>
              <a:rPr lang="en-US" sz="1350" b="1" dirty="0"/>
              <a:t> is that the patient is heterozygous at this location, indicating one allele is </a:t>
            </a:r>
            <a:r>
              <a:rPr lang="en-US" sz="1350" b="1" dirty="0">
                <a:solidFill>
                  <a:srgbClr val="FF0000"/>
                </a:solidFill>
              </a:rPr>
              <a:t>T</a:t>
            </a:r>
            <a:r>
              <a:rPr lang="en-US" sz="1350" b="1" dirty="0"/>
              <a:t> and the other allele is </a:t>
            </a:r>
            <a:r>
              <a:rPr lang="en-US" sz="1350" b="1" dirty="0">
                <a:solidFill>
                  <a:srgbClr val="0000FF"/>
                </a:solidFill>
              </a:rPr>
              <a:t>C </a:t>
            </a:r>
          </a:p>
        </p:txBody>
      </p:sp>
    </p:spTree>
    <p:extLst>
      <p:ext uri="{BB962C8B-B14F-4D97-AF65-F5344CB8AC3E}">
        <p14:creationId xmlns:p14="http://schemas.microsoft.com/office/powerpoint/2010/main" val="15048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PGx Testing: Sequencing</a:t>
            </a:r>
            <a:endParaRPr lang="en-US" dirty="0"/>
          </a:p>
        </p:txBody>
      </p:sp>
      <p:sp>
        <p:nvSpPr>
          <p:cNvPr id="3" name="Content Placeholder 2"/>
          <p:cNvSpPr>
            <a:spLocks noGrp="1"/>
          </p:cNvSpPr>
          <p:nvPr>
            <p:ph idx="1"/>
          </p:nvPr>
        </p:nvSpPr>
        <p:spPr>
          <a:xfrm>
            <a:off x="583894" y="897270"/>
            <a:ext cx="8295700" cy="4049303"/>
          </a:xfrm>
        </p:spPr>
        <p:txBody>
          <a:bodyPr>
            <a:normAutofit/>
          </a:bodyPr>
          <a:lstStyle/>
          <a:p>
            <a:pPr marL="217884" indent="-342900"/>
            <a:r>
              <a:rPr lang="en-US" dirty="0" smtClean="0"/>
              <a:t>You identify almost all sequence changes</a:t>
            </a:r>
          </a:p>
          <a:p>
            <a:pPr marL="217884" indent="-342900"/>
            <a:endParaRPr lang="en-US" dirty="0" smtClean="0"/>
          </a:p>
          <a:p>
            <a:pPr marL="217884" indent="-342900"/>
            <a:r>
              <a:rPr lang="en-US" dirty="0" smtClean="0"/>
              <a:t>Captures coding and non-coding sequence (primer directed)</a:t>
            </a:r>
          </a:p>
          <a:p>
            <a:pPr marL="217884" indent="-342900"/>
            <a:endParaRPr lang="en-US" dirty="0" smtClean="0"/>
          </a:p>
          <a:p>
            <a:pPr marL="217884" indent="-342900"/>
            <a:r>
              <a:rPr lang="en-US" dirty="0" smtClean="0"/>
              <a:t>MANY testing options: </a:t>
            </a:r>
          </a:p>
          <a:p>
            <a:pPr marL="560784" lvl="1" indent="-342900"/>
            <a:r>
              <a:rPr lang="en-US" dirty="0" smtClean="0"/>
              <a:t>Single/Targeted gene analysis</a:t>
            </a:r>
          </a:p>
          <a:p>
            <a:pPr marL="560784" lvl="1" indent="-342900"/>
            <a:r>
              <a:rPr lang="en-US" dirty="0" smtClean="0"/>
              <a:t>Whole </a:t>
            </a:r>
            <a:r>
              <a:rPr lang="en-US" dirty="0"/>
              <a:t>Exome Sequencing (</a:t>
            </a:r>
            <a:r>
              <a:rPr lang="en-US" dirty="0" smtClean="0"/>
              <a:t>WES)</a:t>
            </a:r>
          </a:p>
          <a:p>
            <a:pPr marL="560784" lvl="1" indent="-342900"/>
            <a:r>
              <a:rPr lang="en-US" dirty="0" smtClean="0"/>
              <a:t>Whole Genome Sequencing (WGS)</a:t>
            </a:r>
          </a:p>
          <a:p>
            <a:pPr marL="217884" indent="-342900"/>
            <a:endParaRPr lang="en-US" dirty="0" smtClean="0"/>
          </a:p>
          <a:p>
            <a:pPr marL="217884" indent="-342900"/>
            <a:r>
              <a:rPr lang="en-US" dirty="0" smtClean="0"/>
              <a:t>Identifies SNPs as well as small insertions or deletions (= “</a:t>
            </a:r>
            <a:r>
              <a:rPr lang="en-US" dirty="0" err="1" smtClean="0"/>
              <a:t>indels</a:t>
            </a:r>
            <a:r>
              <a:rPr lang="en-US" dirty="0" smtClean="0"/>
              <a:t>”)</a:t>
            </a:r>
          </a:p>
        </p:txBody>
      </p:sp>
    </p:spTree>
    <p:extLst>
      <p:ext uri="{BB962C8B-B14F-4D97-AF65-F5344CB8AC3E}">
        <p14:creationId xmlns:p14="http://schemas.microsoft.com/office/powerpoint/2010/main" val="1199534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205979"/>
            <a:ext cx="8169471" cy="464913"/>
          </a:xfrm>
        </p:spPr>
        <p:txBody>
          <a:bodyPr/>
          <a:lstStyle/>
          <a:p>
            <a:pPr algn="ctr"/>
            <a:r>
              <a:rPr lang="en-US" dirty="0" smtClean="0"/>
              <a:t>Genetic Testing: Genotyping</a:t>
            </a:r>
            <a:endParaRPr lang="en-US" dirty="0"/>
          </a:p>
        </p:txBody>
      </p:sp>
      <p:sp>
        <p:nvSpPr>
          <p:cNvPr id="7" name="Content Placeholder 6"/>
          <p:cNvSpPr>
            <a:spLocks noGrp="1"/>
          </p:cNvSpPr>
          <p:nvPr>
            <p:ph sz="quarter" idx="4"/>
          </p:nvPr>
        </p:nvSpPr>
        <p:spPr>
          <a:xfrm>
            <a:off x="604224" y="747142"/>
            <a:ext cx="5234717" cy="2963466"/>
          </a:xfrm>
        </p:spPr>
        <p:txBody>
          <a:bodyPr/>
          <a:lstStyle/>
          <a:p>
            <a:r>
              <a:rPr lang="en-US" sz="2250" u="sng" dirty="0">
                <a:solidFill>
                  <a:schemeClr val="tx1"/>
                </a:solidFill>
              </a:rPr>
              <a:t>Aka probing, targeted variant analysis</a:t>
            </a:r>
          </a:p>
          <a:p>
            <a:r>
              <a:rPr lang="en-US" sz="2250" dirty="0">
                <a:solidFill>
                  <a:schemeClr val="tx1"/>
                </a:solidFill>
              </a:rPr>
              <a:t>You only find what you’re looking for</a:t>
            </a:r>
          </a:p>
          <a:p>
            <a:endParaRPr lang="en-US" sz="2250" dirty="0">
              <a:solidFill>
                <a:schemeClr val="tx1"/>
              </a:solidFill>
            </a:endParaRPr>
          </a:p>
        </p:txBody>
      </p:sp>
      <p:pic>
        <p:nvPicPr>
          <p:cNvPr id="10" name="Picture 9"/>
          <p:cNvPicPr>
            <a:picLocks noChangeAspect="1"/>
          </p:cNvPicPr>
          <p:nvPr/>
        </p:nvPicPr>
        <p:blipFill rotWithShape="1">
          <a:blip r:embed="rId3"/>
          <a:srcRect t="12425"/>
          <a:stretch/>
        </p:blipFill>
        <p:spPr>
          <a:xfrm>
            <a:off x="604224" y="1774374"/>
            <a:ext cx="5041050" cy="2709491"/>
          </a:xfrm>
          <a:prstGeom prst="rect">
            <a:avLst/>
          </a:prstGeom>
        </p:spPr>
      </p:pic>
      <p:sp>
        <p:nvSpPr>
          <p:cNvPr id="11" name="TextBox 10"/>
          <p:cNvSpPr txBox="1"/>
          <p:nvPr/>
        </p:nvSpPr>
        <p:spPr>
          <a:xfrm>
            <a:off x="2263639" y="4730125"/>
            <a:ext cx="6880361" cy="438582"/>
          </a:xfrm>
          <a:prstGeom prst="rect">
            <a:avLst/>
          </a:prstGeom>
          <a:noFill/>
        </p:spPr>
        <p:txBody>
          <a:bodyPr wrap="square" rtlCol="0">
            <a:spAutoFit/>
          </a:bodyPr>
          <a:lstStyle/>
          <a:p>
            <a:pPr algn="r"/>
            <a:r>
              <a:rPr lang="en-US" sz="750" dirty="0"/>
              <a:t>Images: Johnsen J, Nickerson D, Reiner A.  Massively parallel sequencing: the new frontier of hematologic genomics. Blood (2013):122:3268-3275. PMID </a:t>
            </a:r>
            <a:r>
              <a:rPr lang="en-US" sz="750" dirty="0">
                <a:hlinkClick r:id="rId4"/>
              </a:rPr>
              <a:t>24021669</a:t>
            </a:r>
            <a:r>
              <a:rPr lang="en-US" sz="750" dirty="0"/>
              <a:t> </a:t>
            </a:r>
          </a:p>
          <a:p>
            <a:pPr algn="r"/>
            <a:r>
              <a:rPr lang="en-US" sz="750" dirty="0" err="1"/>
              <a:t>Zdanowicz</a:t>
            </a:r>
            <a:r>
              <a:rPr lang="en-US" sz="750" dirty="0"/>
              <a:t> MM, American Society of Health-System Pharmacists, eds. </a:t>
            </a:r>
            <a:r>
              <a:rPr lang="en-US" sz="750" i="1" dirty="0"/>
              <a:t>Concepts in Pharmacogenomics: Fundamentals and Therapeutic Applications in Personalized Medicine</a:t>
            </a:r>
            <a:r>
              <a:rPr lang="en-US" sz="750" dirty="0"/>
              <a:t>. Second edition. American Society of Health-System Pharmacists; 2017.</a:t>
            </a:r>
          </a:p>
        </p:txBody>
      </p:sp>
      <p:pic>
        <p:nvPicPr>
          <p:cNvPr id="12" name="Picture 11"/>
          <p:cNvPicPr>
            <a:picLocks noChangeAspect="1"/>
          </p:cNvPicPr>
          <p:nvPr/>
        </p:nvPicPr>
        <p:blipFill>
          <a:blip r:embed="rId5"/>
          <a:stretch>
            <a:fillRect/>
          </a:stretch>
        </p:blipFill>
        <p:spPr>
          <a:xfrm>
            <a:off x="5838941" y="670892"/>
            <a:ext cx="2863931" cy="1983624"/>
          </a:xfrm>
          <a:prstGeom prst="rect">
            <a:avLst/>
          </a:prstGeom>
        </p:spPr>
      </p:pic>
      <p:sp>
        <p:nvSpPr>
          <p:cNvPr id="3" name="TextBox 2"/>
          <p:cNvSpPr txBox="1"/>
          <p:nvPr/>
        </p:nvSpPr>
        <p:spPr>
          <a:xfrm>
            <a:off x="5514110" y="2963538"/>
            <a:ext cx="3539836" cy="1200329"/>
          </a:xfrm>
          <a:prstGeom prst="rect">
            <a:avLst/>
          </a:prstGeom>
          <a:noFill/>
        </p:spPr>
        <p:txBody>
          <a:bodyPr wrap="square" rtlCol="0">
            <a:spAutoFit/>
          </a:bodyPr>
          <a:lstStyle/>
          <a:p>
            <a:r>
              <a:rPr lang="en-US" u="sng" dirty="0">
                <a:solidFill>
                  <a:srgbClr val="0070C0"/>
                </a:solidFill>
              </a:rPr>
              <a:t>For Example/Visual Representation</a:t>
            </a:r>
            <a:r>
              <a:rPr lang="en-US" dirty="0">
                <a:solidFill>
                  <a:srgbClr val="0070C0"/>
                </a:solidFill>
              </a:rPr>
              <a:t>:</a:t>
            </a:r>
          </a:p>
          <a:p>
            <a:pPr marL="285743" indent="-285743">
              <a:buFont typeface="Arial" panose="020B0604020202020204" pitchFamily="34" charset="0"/>
              <a:buChar char="•"/>
            </a:pPr>
            <a:r>
              <a:rPr lang="en-US" dirty="0">
                <a:solidFill>
                  <a:srgbClr val="00B050"/>
                </a:solidFill>
              </a:rPr>
              <a:t>No variants identified</a:t>
            </a:r>
          </a:p>
          <a:p>
            <a:pPr marL="285743" indent="-285743">
              <a:buFont typeface="Arial" panose="020B0604020202020204" pitchFamily="34" charset="0"/>
              <a:buChar char="•"/>
            </a:pPr>
            <a:r>
              <a:rPr lang="en-US" dirty="0">
                <a:solidFill>
                  <a:srgbClr val="FFC000"/>
                </a:solidFill>
              </a:rPr>
              <a:t>One copy of variant identified</a:t>
            </a:r>
          </a:p>
          <a:p>
            <a:pPr marL="285743" indent="-285743">
              <a:buFont typeface="Arial" panose="020B0604020202020204" pitchFamily="34" charset="0"/>
              <a:buChar char="•"/>
            </a:pPr>
            <a:r>
              <a:rPr lang="en-US" dirty="0">
                <a:solidFill>
                  <a:srgbClr val="FF0000"/>
                </a:solidFill>
              </a:rPr>
              <a:t>Two copies of variants identified</a:t>
            </a:r>
          </a:p>
        </p:txBody>
      </p:sp>
    </p:spTree>
    <p:extLst>
      <p:ext uri="{BB962C8B-B14F-4D97-AF65-F5344CB8AC3E}">
        <p14:creationId xmlns:p14="http://schemas.microsoft.com/office/powerpoint/2010/main" val="3671816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PGx Testing: Genotyping (probing)</a:t>
            </a:r>
            <a:endParaRPr lang="en-US" dirty="0"/>
          </a:p>
        </p:txBody>
      </p:sp>
      <p:sp>
        <p:nvSpPr>
          <p:cNvPr id="3" name="Content Placeholder 2"/>
          <p:cNvSpPr>
            <a:spLocks noGrp="1"/>
          </p:cNvSpPr>
          <p:nvPr>
            <p:ph idx="1"/>
          </p:nvPr>
        </p:nvSpPr>
        <p:spPr>
          <a:xfrm>
            <a:off x="298772" y="859995"/>
            <a:ext cx="8580823" cy="4112056"/>
          </a:xfrm>
        </p:spPr>
        <p:txBody>
          <a:bodyPr>
            <a:normAutofit/>
          </a:bodyPr>
          <a:lstStyle/>
          <a:p>
            <a:r>
              <a:rPr lang="en-US" dirty="0"/>
              <a:t>Usually for identification of SNPs – have to know what you’re looking for</a:t>
            </a:r>
          </a:p>
          <a:p>
            <a:endParaRPr lang="en-US" dirty="0"/>
          </a:p>
          <a:p>
            <a:r>
              <a:rPr lang="en-US" dirty="0"/>
              <a:t>MANY Techniques </a:t>
            </a:r>
          </a:p>
          <a:p>
            <a:pPr marL="340519" lvl="1"/>
            <a:r>
              <a:rPr lang="en-US" sz="1800" dirty="0"/>
              <a:t>Hybridization Techniques (mass arrays, chip technology)</a:t>
            </a:r>
          </a:p>
          <a:p>
            <a:pPr marL="340519" lvl="1"/>
            <a:r>
              <a:rPr lang="en-US" sz="1800" dirty="0"/>
              <a:t>Enzyme-based Techniques </a:t>
            </a:r>
          </a:p>
          <a:p>
            <a:pPr marL="340519" lvl="1"/>
            <a:r>
              <a:rPr lang="en-US" sz="1800" dirty="0"/>
              <a:t>Other Techniques </a:t>
            </a:r>
          </a:p>
          <a:p>
            <a:pPr indent="-259556"/>
            <a:endParaRPr lang="en-US" dirty="0" smtClean="0"/>
          </a:p>
          <a:p>
            <a:pPr indent="-259556"/>
            <a:r>
              <a:rPr lang="en-US" dirty="0" smtClean="0"/>
              <a:t>Can sometimes detect deletions, insertions and duplications</a:t>
            </a:r>
            <a:endParaRPr lang="en-US" dirty="0"/>
          </a:p>
          <a:p>
            <a:pPr indent="-259556"/>
            <a:endParaRPr lang="en-US" dirty="0"/>
          </a:p>
        </p:txBody>
      </p:sp>
    </p:spTree>
    <p:extLst>
      <p:ext uri="{BB962C8B-B14F-4D97-AF65-F5344CB8AC3E}">
        <p14:creationId xmlns:p14="http://schemas.microsoft.com/office/powerpoint/2010/main" val="2916706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Slides BOD">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owerpoint Slides BOD">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30A27AE813F743A67B199187AEB921" ma:contentTypeVersion="0" ma:contentTypeDescription="Create a new document." ma:contentTypeScope="" ma:versionID="5481634b450ab4aa893bda69f318d6f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2AC214-B993-4FF6-A6E1-9D3D5CDAD9F1}">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2154AFB1-E480-4134-A5F6-53EBE2D6AA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0B83D84-4C55-45E2-88EF-F826773D4D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23339</TotalTime>
  <Words>2074</Words>
  <Application>Microsoft Office PowerPoint</Application>
  <PresentationFormat>On-screen Show (16:9)</PresentationFormat>
  <Paragraphs>259</Paragraphs>
  <Slides>34</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Verdana</vt:lpstr>
      <vt:lpstr>Verdana Regular</vt:lpstr>
      <vt:lpstr>Wingdings</vt:lpstr>
      <vt:lpstr>Powerpoint Slides BOD</vt:lpstr>
      <vt:lpstr>1_Powerpoint Slides BOD</vt:lpstr>
      <vt:lpstr>PSW Member Meet Up!</vt:lpstr>
      <vt:lpstr>Objectives</vt:lpstr>
      <vt:lpstr>Recommended Viewing Prior to Meet Up</vt:lpstr>
      <vt:lpstr>DNA Technology</vt:lpstr>
      <vt:lpstr>DNA Technology</vt:lpstr>
      <vt:lpstr>Genetic Testing: Sequencing</vt:lpstr>
      <vt:lpstr>PGx Testing: Sequencing</vt:lpstr>
      <vt:lpstr>Genetic Testing: Genotyping</vt:lpstr>
      <vt:lpstr>PGx Testing: Genotyping (probing)</vt:lpstr>
      <vt:lpstr>PGx Testing: Genotyping (probing)</vt:lpstr>
      <vt:lpstr>Internal Versus External Testing:</vt:lpstr>
      <vt:lpstr>Internal PGx Testing</vt:lpstr>
      <vt:lpstr>External PGx Testing</vt:lpstr>
      <vt:lpstr>Evaluating External Laboratories: Costs, Considerations/Regulations &amp; Selection</vt:lpstr>
      <vt:lpstr>PGx Laboratory Testing: Estimated Costs of Tech</vt:lpstr>
      <vt:lpstr>Laboratory Considerations/Regulations</vt:lpstr>
      <vt:lpstr>Lab versus Test Requirements</vt:lpstr>
      <vt:lpstr>Lab versus Test Requirements</vt:lpstr>
      <vt:lpstr>Lab versus Test Requirements: “TL;DR” Version</vt:lpstr>
      <vt:lpstr>Laboratory Selection</vt:lpstr>
      <vt:lpstr>Laboratory Selection</vt:lpstr>
      <vt:lpstr>Laboratory Selection</vt:lpstr>
      <vt:lpstr>Laboratory Selection</vt:lpstr>
      <vt:lpstr>PGx Laboratory Potpourri</vt:lpstr>
      <vt:lpstr>Hot Topic: FDA PGx Testing Warnings</vt:lpstr>
      <vt:lpstr>Anatomy of a PGx Report</vt:lpstr>
      <vt:lpstr>Results Reporting – Example 1 Report</vt:lpstr>
      <vt:lpstr>Results Reporting – Example 2 Report</vt:lpstr>
      <vt:lpstr>Results Reporting – Example 3 Report</vt:lpstr>
      <vt:lpstr>A quick detour – PGx Testing Company, Institution Considerations that affect patient cost of testing</vt:lpstr>
      <vt:lpstr>Provider Based Billing</vt:lpstr>
      <vt:lpstr>TD Summary Slides: Huddart (2018) - Ancestry</vt:lpstr>
      <vt:lpstr>Ancestry Matters</vt:lpstr>
      <vt:lpstr>Thank You! What Questions Do You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Oertel</dc:creator>
  <cp:lastModifiedBy>Leary, Emili J</cp:lastModifiedBy>
  <cp:revision>1125</cp:revision>
  <cp:lastPrinted>2021-02-01T16:11:33Z</cp:lastPrinted>
  <dcterms:created xsi:type="dcterms:W3CDTF">2015-01-13T21:55:24Z</dcterms:created>
  <dcterms:modified xsi:type="dcterms:W3CDTF">2023-03-16T22:21:45Z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0x0101009930A27AE813F743A67B199187AEB921</vt:lpwstr>
  </property>
</Properties>
</file>